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73" r:id="rId5"/>
    <p:sldMasterId id="2147483786" r:id="rId6"/>
  </p:sldMasterIdLst>
  <p:notesMasterIdLst>
    <p:notesMasterId r:id="rId24"/>
  </p:notesMasterIdLst>
  <p:sldIdLst>
    <p:sldId id="256" r:id="rId7"/>
    <p:sldId id="257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88" r:id="rId16"/>
    <p:sldId id="272" r:id="rId17"/>
    <p:sldId id="268" r:id="rId18"/>
    <p:sldId id="279" r:id="rId19"/>
    <p:sldId id="276" r:id="rId20"/>
    <p:sldId id="269" r:id="rId21"/>
    <p:sldId id="280" r:id="rId22"/>
    <p:sldId id="297" r:id="rId23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6"/>
            <p14:sldId id="257"/>
            <p14:sldId id="289"/>
            <p14:sldId id="290"/>
            <p14:sldId id="291"/>
            <p14:sldId id="293"/>
            <p14:sldId id="294"/>
            <p14:sldId id="295"/>
            <p14:sldId id="296"/>
            <p14:sldId id="288"/>
            <p14:sldId id="272"/>
            <p14:sldId id="268"/>
            <p14:sldId id="279"/>
            <p14:sldId id="276"/>
            <p14:sldId id="269"/>
            <p14:sldId id="28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oland Guillaume" initials="RG" lastIdx="1" clrIdx="0">
    <p:extLst>
      <p:ext uri="{19B8F6BF-5375-455C-9EA6-DF929625EA0E}">
        <p15:presenceInfo xmlns:p15="http://schemas.microsoft.com/office/powerpoint/2012/main" userId="S-1-5-21-335591254-3743126510-2744721249-79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7442" autoAdjust="0"/>
  </p:normalViewPr>
  <p:slideViewPr>
    <p:cSldViewPr snapToGrid="0" snapToObjects="1">
      <p:cViewPr>
        <p:scale>
          <a:sx n="300" d="100"/>
          <a:sy n="300" d="100"/>
        </p:scale>
        <p:origin x="216" y="-660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0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4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09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/>
              <a:t>“A coordination compound extending, through repeating coordination entities, in 1 dimension, but with cross-links between two or more individual chains, loops or </a:t>
            </a:r>
            <a:r>
              <a:rPr lang="en-US" sz="1050" dirty="0" err="1" smtClean="0"/>
              <a:t>spiro</a:t>
            </a:r>
            <a:r>
              <a:rPr lang="en-US" sz="1050" dirty="0" smtClean="0"/>
              <a:t>-links, or a coordination compound extending through repeating coordination entities in 2 or 3</a:t>
            </a:r>
            <a:br>
              <a:rPr lang="en-US" sz="1050" dirty="0" smtClean="0"/>
            </a:br>
            <a:r>
              <a:rPr lang="en-US" sz="1050" dirty="0" smtClean="0"/>
              <a:t>dimensions.”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8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>
                <a:solidFill>
                  <a:srgbClr val="002060"/>
                </a:solidFill>
              </a:rPr>
              <a:t>For the preparation of a film of MIL-101(Cr), a colloidal suspension of MIL-101(Cr) NPs was prepared in ethanol at a concentration of 30 g /</a:t>
            </a:r>
            <a:r>
              <a:rPr lang="en-US" sz="1050" baseline="0" dirty="0" smtClean="0">
                <a:solidFill>
                  <a:srgbClr val="002060"/>
                </a:solidFill>
              </a:rPr>
              <a:t> L</a:t>
            </a:r>
            <a:r>
              <a:rPr lang="en-US" sz="1050" dirty="0" smtClean="0">
                <a:solidFill>
                  <a:srgbClr val="002060"/>
                </a:solidFill>
              </a:rPr>
              <a:t>. The MIL-101(Cr) nanoparticle film was prepared through the deposition of 50 </a:t>
            </a:r>
            <a:r>
              <a:rPr lang="en-US" sz="1050" dirty="0" err="1" smtClean="0">
                <a:solidFill>
                  <a:srgbClr val="002060"/>
                </a:solidFill>
              </a:rPr>
              <a:t>μL</a:t>
            </a:r>
            <a:r>
              <a:rPr lang="en-US" sz="1050" dirty="0" smtClean="0">
                <a:solidFill>
                  <a:srgbClr val="002060"/>
                </a:solidFill>
              </a:rPr>
              <a:t> of this colloidal solution by spin coating at a spinning speed of 2000 rpm for 60 s. The film was then air-dried at ambient temperature.</a:t>
            </a:r>
            <a:endParaRPr lang="fr-FR" sz="1050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18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4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pressure </a:t>
            </a:r>
            <a:r>
              <a:rPr lang="fr-FR" sz="1046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</a:t>
            </a:r>
            <a:r>
              <a:rPr lang="fr-FR" sz="104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04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 chamber is dynamically adjusted, using a mass flow controller on the inlet side and a butterfly valve on the outlet side that is connected to a vacuum system. Combined with the low-pressure vacuum control of the DVS, which can maintain a total pressure down to 1 Pa, minute concentrations of D4 can be achieved, corresponding to 4 × 10−4 Pa, and equivalent to 40 ppb or 30 </a:t>
            </a:r>
            <a:r>
              <a:rPr lang="en-US" sz="1046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μg</a:t>
            </a:r>
            <a:r>
              <a:rPr lang="en-US" sz="104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m−3 at 1 bar and 303 K (30 °C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16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59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11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1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  <p:sldLayoutId id="2147483818" r:id="rId8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5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eg"/><Relationship Id="rId5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43.png"/><Relationship Id="rId4" Type="http://schemas.openxmlformats.org/officeDocument/2006/relationships/image" Target="../media/image55.jpg"/><Relationship Id="rId9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>
          <a:xfrm>
            <a:off x="1509913" y="2281280"/>
            <a:ext cx="7306428" cy="646331"/>
          </a:xfrm>
        </p:spPr>
        <p:txBody>
          <a:bodyPr/>
          <a:lstStyle/>
          <a:p>
            <a:r>
              <a:rPr lang="en-US" dirty="0"/>
              <a:t>Porous materials for trapping and detection of space contaminants</a:t>
            </a:r>
            <a:endParaRPr lang="fr-FR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270000" y="2850667"/>
            <a:ext cx="7620000" cy="400110"/>
          </a:xfrm>
        </p:spPr>
        <p:txBody>
          <a:bodyPr/>
          <a:lstStyle/>
          <a:p>
            <a:r>
              <a:rPr lang="fr-FR" dirty="0" smtClean="0"/>
              <a:t>CCMPP-2023</a:t>
            </a:r>
            <a:endParaRPr lang="fr-FR" dirty="0"/>
          </a:p>
        </p:txBody>
      </p:sp>
      <p:sp>
        <p:nvSpPr>
          <p:cNvPr id="23" name="Espace réservé du contenu 22"/>
          <p:cNvSpPr>
            <a:spLocks noGrp="1"/>
          </p:cNvSpPr>
          <p:nvPr>
            <p:ph idx="10"/>
          </p:nvPr>
        </p:nvSpPr>
        <p:spPr>
          <a:xfrm>
            <a:off x="1146687" y="3496998"/>
            <a:ext cx="7866626" cy="974306"/>
          </a:xfrm>
        </p:spPr>
        <p:txBody>
          <a:bodyPr>
            <a:noAutofit/>
          </a:bodyPr>
          <a:lstStyle/>
          <a:p>
            <a:r>
              <a:rPr lang="fr-FR" sz="1200" u="sng" dirty="0" smtClean="0"/>
              <a:t>Guillaume Rioland</a:t>
            </a:r>
            <a:r>
              <a:rPr lang="fr-FR" sz="1200" dirty="0" smtClean="0"/>
              <a:t>, Delphine Faye</a:t>
            </a:r>
            <a:endParaRPr lang="fr-FR" sz="1200" baseline="30000" dirty="0" smtClean="0"/>
          </a:p>
          <a:p>
            <a:r>
              <a:rPr lang="fr-FR" sz="1200" b="0" i="1" dirty="0" smtClean="0"/>
              <a:t>CNES </a:t>
            </a:r>
          </a:p>
          <a:p>
            <a:r>
              <a:rPr lang="en-US" sz="1200" dirty="0" smtClean="0"/>
              <a:t>September, 2023</a:t>
            </a:r>
          </a:p>
          <a:p>
            <a:endParaRPr lang="en-US" sz="1200" dirty="0" smtClean="0"/>
          </a:p>
          <a:p>
            <a:r>
              <a:rPr lang="en-US" sz="1000" b="0" i="1" dirty="0" smtClean="0"/>
              <a:t>guillaume.rioland@cnes.fr</a:t>
            </a:r>
            <a:endParaRPr lang="fr-FR" sz="1000" b="0" i="1" dirty="0"/>
          </a:p>
          <a:p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16991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543" y="543997"/>
            <a:ext cx="8749709" cy="369332"/>
          </a:xfrm>
        </p:spPr>
        <p:txBody>
          <a:bodyPr/>
          <a:lstStyle/>
          <a:p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46855" y="2182191"/>
            <a:ext cx="4445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u="sng" dirty="0">
                <a:solidFill>
                  <a:srgbClr val="002060"/>
                </a:solidFill>
                <a:latin typeface="+mj-lt"/>
              </a:rPr>
              <a:t>Sorption features</a:t>
            </a:r>
            <a:endParaRPr lang="en-GB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Optimal affinity </a:t>
            </a:r>
            <a:endParaRPr lang="en-GB" sz="1600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Reversible </a:t>
            </a:r>
            <a:r>
              <a:rPr lang="en-GB" sz="1600" dirty="0">
                <a:solidFill>
                  <a:srgbClr val="002060"/>
                </a:solidFill>
                <a:latin typeface="+mj-lt"/>
              </a:rPr>
              <a:t>sorption isotherm</a:t>
            </a:r>
            <a:endParaRPr lang="fr-FR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Selectivity </a:t>
            </a:r>
            <a:endParaRPr lang="en-GB" sz="1600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</a:rPr>
              <a:t>Fast </a:t>
            </a:r>
            <a:r>
              <a:rPr lang="en-GB" sz="1600" dirty="0">
                <a:solidFill>
                  <a:srgbClr val="002060"/>
                </a:solidFill>
                <a:latin typeface="+mj-lt"/>
              </a:rPr>
              <a:t>sorption kinetics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59048" y="2204131"/>
            <a:ext cx="3497751" cy="136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u="sng" dirty="0">
                <a:solidFill>
                  <a:srgbClr val="002060"/>
                </a:solidFill>
                <a:latin typeface="+mj-lt"/>
              </a:rPr>
              <a:t>Material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Thermal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+mj-lt"/>
              </a:rPr>
              <a:t>Film </a:t>
            </a:r>
            <a:r>
              <a:rPr lang="en-GB" sz="1600" dirty="0" err="1">
                <a:solidFill>
                  <a:srgbClr val="002060"/>
                </a:solidFill>
                <a:latin typeface="+mj-lt"/>
              </a:rPr>
              <a:t>processability</a:t>
            </a:r>
            <a:endParaRPr lang="en-GB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Environmental </a:t>
            </a:r>
            <a:r>
              <a:rPr lang="en-GB" sz="1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Commercial </a:t>
            </a:r>
            <a:r>
              <a:rPr lang="en-GB" sz="1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availability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5E02A-8528-AAB3-A606-593AC73FD8FC}"/>
              </a:ext>
            </a:extLst>
          </p:cNvPr>
          <p:cNvSpPr/>
          <p:nvPr/>
        </p:nvSpPr>
        <p:spPr>
          <a:xfrm>
            <a:off x="2185132" y="3711521"/>
            <a:ext cx="572070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Metal-Organic Frameworks (MOFs)  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Variety of pore </a:t>
            </a:r>
            <a:r>
              <a:rPr lang="en-GB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size / shape </a:t>
            </a:r>
            <a:r>
              <a:rPr lang="en-GB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GB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functionalization</a:t>
            </a:r>
            <a:endParaRPr lang="fr-FR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06258-33D3-E892-0EF1-C460D0D50B81}"/>
              </a:ext>
            </a:extLst>
          </p:cNvPr>
          <p:cNvSpPr/>
          <p:nvPr/>
        </p:nvSpPr>
        <p:spPr>
          <a:xfrm>
            <a:off x="600428" y="4512390"/>
            <a:ext cx="853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MOF@QCM as gases and Volatile Organic Compounds (VOCs) sensors: </a:t>
            </a:r>
            <a:r>
              <a:rPr lang="en-GB" sz="1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GB" sz="1600" baseline="-25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NO</a:t>
            </a:r>
            <a:r>
              <a:rPr lang="en-GB" sz="1600" baseline="-25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NH</a:t>
            </a:r>
            <a:r>
              <a:rPr lang="en-GB" sz="1600" baseline="-25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GB" sz="1600" baseline="-25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GB" sz="1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GB" sz="1600" baseline="-25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BTEX, alcohols, alkanes… </a:t>
            </a:r>
          </a:p>
          <a:p>
            <a:pPr algn="just"/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MOF-based sensors for </a:t>
            </a:r>
            <a:r>
              <a:rPr lang="en-GB" sz="1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siloxane </a:t>
            </a:r>
            <a:r>
              <a:rPr lang="en-GB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detection </a:t>
            </a:r>
            <a:endParaRPr lang="fr-FR" sz="16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228542" y="901972"/>
            <a:ext cx="9931457" cy="1271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r-FR" sz="1400" b="0" dirty="0" smtClean="0"/>
              <a:t>Nature of contaminants: RGA, </a:t>
            </a:r>
            <a:r>
              <a:rPr lang="fr-FR" sz="1400" b="0" dirty="0" err="1" smtClean="0"/>
              <a:t>wipe</a:t>
            </a:r>
            <a:r>
              <a:rPr lang="fr-FR" sz="1400" b="0" dirty="0" smtClean="0"/>
              <a:t>, </a:t>
            </a:r>
            <a:r>
              <a:rPr lang="fr-FR" sz="1400" b="0" dirty="0" err="1" smtClean="0"/>
              <a:t>witness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sample</a:t>
            </a:r>
            <a:r>
              <a:rPr lang="fr-FR" sz="1400" b="0" dirty="0" smtClean="0"/>
              <a:t> …</a:t>
            </a:r>
            <a:r>
              <a:rPr lang="fr-FR" sz="1400" b="0" dirty="0" smtClean="0">
                <a:sym typeface="Wingdings" panose="05000000000000000000" pitchFamily="2" charset="2"/>
              </a:rPr>
              <a:t> </a:t>
            </a:r>
            <a:r>
              <a:rPr lang="fr-FR" sz="1400" b="0" dirty="0" err="1" smtClean="0">
                <a:sym typeface="Wingdings" panose="05000000000000000000" pitchFamily="2" charset="2"/>
              </a:rPr>
              <a:t>delay</a:t>
            </a:r>
            <a:r>
              <a:rPr lang="fr-FR" sz="1400" b="0" dirty="0" smtClean="0">
                <a:sym typeface="Wingdings" panose="05000000000000000000" pitchFamily="2" charset="2"/>
              </a:rPr>
              <a:t>, multi-</a:t>
            </a:r>
            <a:r>
              <a:rPr lang="fr-FR" sz="1400" b="0" dirty="0" err="1" smtClean="0">
                <a:sym typeface="Wingdings" panose="05000000000000000000" pitchFamily="2" charset="2"/>
              </a:rPr>
              <a:t>steps</a:t>
            </a:r>
            <a:r>
              <a:rPr lang="fr-FR" sz="1400" b="0" dirty="0" smtClean="0">
                <a:sym typeface="Wingdings" panose="05000000000000000000" pitchFamily="2" charset="2"/>
              </a:rPr>
              <a:t>, </a:t>
            </a:r>
            <a:r>
              <a:rPr lang="fr-FR" sz="1400" b="0" dirty="0" err="1" smtClean="0">
                <a:sym typeface="Wingdings" panose="05000000000000000000" pitchFamily="2" charset="2"/>
              </a:rPr>
              <a:t>uncertainty</a:t>
            </a:r>
            <a:r>
              <a:rPr lang="fr-FR" sz="1400" b="0" dirty="0" smtClean="0">
                <a:sym typeface="Wingdings" panose="05000000000000000000" pitchFamily="2" charset="2"/>
              </a:rPr>
              <a:t>, </a:t>
            </a:r>
            <a:r>
              <a:rPr lang="fr-FR" sz="1400" b="0" dirty="0" err="1" smtClean="0">
                <a:sym typeface="Wingdings" panose="05000000000000000000" pitchFamily="2" charset="2"/>
              </a:rPr>
              <a:t>operator</a:t>
            </a:r>
            <a:r>
              <a:rPr lang="fr-FR" sz="1400" b="0" dirty="0" smtClean="0">
                <a:sym typeface="Wingdings" panose="05000000000000000000" pitchFamily="2" charset="2"/>
              </a:rPr>
              <a:t> </a:t>
            </a:r>
            <a:r>
              <a:rPr lang="fr-FR" sz="1400" b="0" dirty="0" err="1" smtClean="0">
                <a:sym typeface="Wingdings" panose="05000000000000000000" pitchFamily="2" charset="2"/>
              </a:rPr>
              <a:t>dependent</a:t>
            </a:r>
            <a:r>
              <a:rPr lang="fr-FR" sz="1400" b="0" dirty="0" smtClean="0">
                <a:sym typeface="Wingdings" panose="05000000000000000000" pitchFamily="2" charset="2"/>
              </a:rPr>
              <a:t>, location… </a:t>
            </a:r>
            <a:endParaRPr lang="fr-FR" sz="1400" b="0" dirty="0" smtClean="0"/>
          </a:p>
          <a:p>
            <a:pPr>
              <a:spcAft>
                <a:spcPts val="0"/>
              </a:spcAft>
            </a:pPr>
            <a:endParaRPr lang="fr-FR" sz="1400" b="0" dirty="0" smtClean="0"/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1210627" y="1387731"/>
            <a:ext cx="7967286" cy="57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1600" dirty="0" err="1" smtClean="0">
                <a:latin typeface="+mj-lt"/>
              </a:rPr>
              <a:t>Need</a:t>
            </a:r>
            <a:r>
              <a:rPr lang="fr-FR" sz="1600" dirty="0" smtClean="0">
                <a:latin typeface="+mj-lt"/>
              </a:rPr>
              <a:t> to </a:t>
            </a:r>
            <a:r>
              <a:rPr lang="fr-FR" sz="1600" dirty="0" err="1" smtClean="0">
                <a:latin typeface="+mj-lt"/>
              </a:rPr>
              <a:t>track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i="1" dirty="0" smtClean="0">
                <a:latin typeface="+mj-lt"/>
              </a:rPr>
              <a:t>in situ </a:t>
            </a:r>
            <a:r>
              <a:rPr lang="fr-FR" sz="1600" dirty="0" smtClean="0">
                <a:latin typeface="+mj-lt"/>
              </a:rPr>
              <a:t>and in real-time the nature of contaminant </a:t>
            </a:r>
            <a:r>
              <a:rPr lang="fr-FR" sz="1600" dirty="0" err="1" smtClean="0">
                <a:latin typeface="+mj-lt"/>
              </a:rPr>
              <a:t>deposit</a:t>
            </a:r>
            <a:endParaRPr lang="fr-FR" sz="1600" dirty="0" smtClean="0">
              <a:latin typeface="+mj-lt"/>
            </a:endParaRPr>
          </a:p>
          <a:p>
            <a:pPr algn="ctr"/>
            <a:r>
              <a:rPr lang="en-GB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Sensitive porous sorbent </a:t>
            </a:r>
            <a:r>
              <a:rPr lang="en-GB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deposited </a:t>
            </a:r>
            <a:r>
              <a:rPr lang="en-GB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as a layer on QCM</a:t>
            </a:r>
            <a:r>
              <a:rPr lang="fr-FR" sz="1600" dirty="0">
                <a:latin typeface="+mj-lt"/>
              </a:rPr>
              <a:t> </a:t>
            </a:r>
            <a:endParaRPr lang="fr-FR" sz="1600" dirty="0" smtClean="0"/>
          </a:p>
        </p:txBody>
      </p:sp>
      <p:sp>
        <p:nvSpPr>
          <p:cNvPr id="17" name="Flèche droite 16"/>
          <p:cNvSpPr/>
          <p:nvPr/>
        </p:nvSpPr>
        <p:spPr>
          <a:xfrm>
            <a:off x="259278" y="5057042"/>
            <a:ext cx="357101" cy="213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31610" y="899462"/>
            <a:ext cx="10133668" cy="670263"/>
          </a:xfrm>
        </p:spPr>
        <p:txBody>
          <a:bodyPr>
            <a:noAutofit/>
          </a:bodyPr>
          <a:lstStyle/>
          <a:p>
            <a:pPr lvl="1" indent="0" algn="just">
              <a:spcAft>
                <a:spcPts val="0"/>
              </a:spcAft>
              <a:buNone/>
            </a:pPr>
            <a:r>
              <a:rPr lang="fr-FR" sz="1200" dirty="0" smtClean="0"/>
              <a:t>IUPAC 2013</a:t>
            </a:r>
            <a:r>
              <a:rPr lang="fr-FR" sz="1200" baseline="30000" dirty="0" smtClean="0"/>
              <a:t>1</a:t>
            </a:r>
            <a:r>
              <a:rPr lang="fr-FR" sz="1200" dirty="0" smtClean="0"/>
              <a:t>: </a:t>
            </a:r>
            <a:r>
              <a:rPr lang="en-US" sz="1200" dirty="0" smtClean="0"/>
              <a:t>“</a:t>
            </a:r>
            <a:r>
              <a:rPr lang="en-US" sz="1200" b="1" dirty="0"/>
              <a:t>A Metal-Organic Framework</a:t>
            </a:r>
            <a:r>
              <a:rPr lang="en-US" sz="1200" dirty="0"/>
              <a:t>, abbreviated to MOF, is a </a:t>
            </a:r>
            <a:r>
              <a:rPr lang="en-US" sz="1200" b="1" dirty="0"/>
              <a:t>Coordination Network </a:t>
            </a:r>
            <a:r>
              <a:rPr lang="en-US" sz="1200" dirty="0"/>
              <a:t>with </a:t>
            </a:r>
            <a:r>
              <a:rPr lang="en-US" sz="1200" dirty="0" smtClean="0"/>
              <a:t>organic ligands </a:t>
            </a:r>
            <a:r>
              <a:rPr lang="en-US" sz="1200" dirty="0"/>
              <a:t>containing potential voids</a:t>
            </a:r>
            <a:r>
              <a:rPr lang="en-US" sz="1200" dirty="0" smtClean="0"/>
              <a:t>.” “</a:t>
            </a:r>
            <a:r>
              <a:rPr lang="en-US" sz="1200" dirty="0"/>
              <a:t>A coordination entity is </a:t>
            </a:r>
            <a:r>
              <a:rPr lang="en-US" sz="1200" b="1" dirty="0"/>
              <a:t>an ion or neutral molecule </a:t>
            </a:r>
            <a:r>
              <a:rPr lang="en-US" sz="1200" dirty="0"/>
              <a:t>that is composed of a </a:t>
            </a:r>
            <a:r>
              <a:rPr lang="en-US" sz="1200" b="1" dirty="0"/>
              <a:t>central </a:t>
            </a:r>
            <a:r>
              <a:rPr lang="en-US" sz="1200" b="1" dirty="0" smtClean="0"/>
              <a:t>atom, </a:t>
            </a:r>
            <a:r>
              <a:rPr lang="en-US" sz="1200" dirty="0" smtClean="0"/>
              <a:t>usually </a:t>
            </a:r>
            <a:r>
              <a:rPr lang="en-US" sz="1200" dirty="0"/>
              <a:t>that of a metal, to which is attached a surrounding array of atoms or groups of </a:t>
            </a:r>
            <a:r>
              <a:rPr lang="en-US" sz="1200" dirty="0" smtClean="0"/>
              <a:t>atoms, each </a:t>
            </a:r>
            <a:r>
              <a:rPr lang="en-US" sz="1200" dirty="0"/>
              <a:t>of which is called a ligand</a:t>
            </a:r>
            <a:r>
              <a:rPr lang="en-US" sz="1200" dirty="0" smtClean="0"/>
              <a:t>”</a:t>
            </a:r>
          </a:p>
          <a:p>
            <a:pPr lvl="1" indent="0" algn="just">
              <a:buNone/>
            </a:pPr>
            <a:endParaRPr lang="fr-FR" sz="1200" dirty="0" smtClean="0"/>
          </a:p>
          <a:p>
            <a:pPr lvl="1" indent="0" algn="just">
              <a:buNone/>
            </a:pPr>
            <a:endParaRPr lang="fr-FR" sz="1200" dirty="0">
              <a:sym typeface="Wingdings" panose="05000000000000000000" pitchFamily="2" charset="2"/>
            </a:endParaRPr>
          </a:p>
          <a:p>
            <a:pPr lvl="1" indent="0" algn="just">
              <a:buNone/>
            </a:pPr>
            <a:endParaRPr lang="fr-FR" sz="1200" dirty="0" smtClean="0">
              <a:sym typeface="Wingdings" panose="05000000000000000000" pitchFamily="2" charset="2"/>
            </a:endParaRPr>
          </a:p>
          <a:p>
            <a:pPr lvl="1" indent="0" algn="just">
              <a:buNone/>
            </a:pPr>
            <a:r>
              <a:rPr lang="fr-FR" sz="1200" dirty="0" smtClean="0">
                <a:sym typeface="Wingdings" panose="05000000000000000000" pitchFamily="2" charset="2"/>
              </a:rPr>
              <a:t> </a:t>
            </a:r>
            <a:endParaRPr lang="fr-FR" sz="1200" dirty="0"/>
          </a:p>
          <a:p>
            <a:pPr marL="685746" lvl="1" indent="-285750" algn="just"/>
            <a:endParaRPr lang="fr-FR" sz="1200" dirty="0"/>
          </a:p>
          <a:p>
            <a:pPr marL="685746" lvl="1" indent="-285750" algn="just"/>
            <a:endParaRPr lang="fr-FR" sz="1200" dirty="0" smtClean="0"/>
          </a:p>
          <a:p>
            <a:pPr lvl="1" indent="0" algn="just">
              <a:buNone/>
            </a:pPr>
            <a:endParaRPr lang="fr-FR" sz="1200" dirty="0" smtClean="0"/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sz="1200" dirty="0"/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55" y="1569725"/>
            <a:ext cx="6174309" cy="3558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989" y="5127800"/>
            <a:ext cx="10021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 smtClean="0">
                <a:solidFill>
                  <a:srgbClr val="002060"/>
                </a:solidFill>
                <a:latin typeface="+mj-lt"/>
              </a:rPr>
              <a:t>Pure </a:t>
            </a:r>
            <a:r>
              <a:rPr lang="it-IT" sz="800" dirty="0" err="1">
                <a:solidFill>
                  <a:srgbClr val="002060"/>
                </a:solidFill>
                <a:latin typeface="+mj-lt"/>
              </a:rPr>
              <a:t>Appl</a:t>
            </a:r>
            <a:r>
              <a:rPr lang="it-IT" sz="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it-IT" sz="800" dirty="0" err="1">
                <a:solidFill>
                  <a:srgbClr val="002060"/>
                </a:solidFill>
                <a:latin typeface="+mj-lt"/>
              </a:rPr>
              <a:t>Chem</a:t>
            </a:r>
            <a:r>
              <a:rPr lang="it-IT" sz="800" dirty="0">
                <a:solidFill>
                  <a:srgbClr val="002060"/>
                </a:solidFill>
                <a:latin typeface="+mj-lt"/>
              </a:rPr>
              <a:t>., </a:t>
            </a:r>
            <a:r>
              <a:rPr lang="it-IT" sz="800" dirty="0" smtClean="0">
                <a:solidFill>
                  <a:srgbClr val="002060"/>
                </a:solidFill>
                <a:latin typeface="+mj-lt"/>
              </a:rPr>
              <a:t>2013, 85, 8</a:t>
            </a:r>
            <a:r>
              <a:rPr lang="it-IT" sz="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it-IT" sz="800" dirty="0" smtClean="0">
                <a:solidFill>
                  <a:srgbClr val="002060"/>
                </a:solidFill>
                <a:latin typeface="+mj-lt"/>
              </a:rPr>
              <a:t>1715</a:t>
            </a:r>
          </a:p>
          <a:p>
            <a:r>
              <a:rPr lang="fr-FR" sz="800" dirty="0" smtClean="0">
                <a:solidFill>
                  <a:srgbClr val="002060"/>
                </a:solidFill>
                <a:latin typeface="+mj-lt"/>
              </a:rPr>
              <a:t>A. </a:t>
            </a:r>
            <a:r>
              <a:rPr lang="fr-FR" sz="800" dirty="0" err="1" smtClean="0">
                <a:solidFill>
                  <a:srgbClr val="002060"/>
                </a:solidFill>
                <a:latin typeface="+mj-lt"/>
              </a:rPr>
              <a:t>Gutiérrez-Serpa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800" dirty="0" smtClean="0">
                <a:solidFill>
                  <a:srgbClr val="002060"/>
                </a:solidFill>
                <a:latin typeface="+mj-lt"/>
              </a:rPr>
              <a:t>I. Pacheco-Fernández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800" dirty="0" smtClean="0">
                <a:solidFill>
                  <a:srgbClr val="002060"/>
                </a:solidFill>
                <a:latin typeface="+mj-lt"/>
              </a:rPr>
              <a:t>J. </a:t>
            </a:r>
            <a:r>
              <a:rPr lang="fr-FR" sz="800" dirty="0" err="1" smtClean="0">
                <a:solidFill>
                  <a:srgbClr val="002060"/>
                </a:solidFill>
                <a:latin typeface="+mj-lt"/>
              </a:rPr>
              <a:t>Pasán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800" dirty="0" smtClean="0">
                <a:solidFill>
                  <a:srgbClr val="002060"/>
                </a:solidFill>
                <a:latin typeface="+mj-lt"/>
              </a:rPr>
              <a:t>V. Pino, </a:t>
            </a:r>
            <a:r>
              <a:rPr lang="fr-FR" sz="800" dirty="0" err="1" smtClean="0">
                <a:solidFill>
                  <a:srgbClr val="002060"/>
                </a:solidFill>
                <a:latin typeface="+mj-lt"/>
              </a:rPr>
              <a:t>Metal</a:t>
            </a:r>
            <a:r>
              <a:rPr lang="fr-FR" sz="800" dirty="0" smtClean="0">
                <a:solidFill>
                  <a:srgbClr val="002060"/>
                </a:solidFill>
                <a:latin typeface="+mj-lt"/>
              </a:rPr>
              <a:t>–</a:t>
            </a:r>
            <a:r>
              <a:rPr lang="fr-FR" sz="800" dirty="0" err="1" smtClean="0">
                <a:solidFill>
                  <a:srgbClr val="002060"/>
                </a:solidFill>
                <a:latin typeface="+mj-lt"/>
              </a:rPr>
              <a:t>Organic</a:t>
            </a:r>
            <a:r>
              <a:rPr lang="fr-FR" sz="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800" dirty="0" err="1">
                <a:solidFill>
                  <a:srgbClr val="002060"/>
                </a:solidFill>
                <a:latin typeface="+mj-lt"/>
              </a:rPr>
              <a:t>Frameworks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 as Key </a:t>
            </a:r>
            <a:r>
              <a:rPr lang="fr-FR" sz="800" dirty="0" err="1">
                <a:solidFill>
                  <a:srgbClr val="002060"/>
                </a:solidFill>
                <a:latin typeface="+mj-lt"/>
              </a:rPr>
              <a:t>Materials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 for Solid-Phase </a:t>
            </a:r>
            <a:r>
              <a:rPr lang="fr-FR" sz="800" dirty="0" err="1">
                <a:solidFill>
                  <a:srgbClr val="002060"/>
                </a:solidFill>
                <a:latin typeface="+mj-lt"/>
              </a:rPr>
              <a:t>Microextraction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800" dirty="0" err="1" smtClean="0">
                <a:solidFill>
                  <a:srgbClr val="002060"/>
                </a:solidFill>
                <a:latin typeface="+mj-lt"/>
              </a:rPr>
              <a:t>Devices</a:t>
            </a:r>
            <a:r>
              <a:rPr lang="fr-FR" sz="800" dirty="0" smtClean="0">
                <a:solidFill>
                  <a:srgbClr val="002060"/>
                </a:solidFill>
                <a:latin typeface="+mj-lt"/>
              </a:rPr>
              <a:t>-A </a:t>
            </a:r>
            <a:r>
              <a:rPr lang="fr-FR" sz="800" dirty="0" err="1">
                <a:solidFill>
                  <a:srgbClr val="002060"/>
                </a:solidFill>
                <a:latin typeface="+mj-lt"/>
              </a:rPr>
              <a:t>Review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fr-FR" sz="800" dirty="0" err="1">
                <a:solidFill>
                  <a:srgbClr val="002060"/>
                </a:solidFill>
                <a:latin typeface="+mj-lt"/>
              </a:rPr>
              <a:t>Separations</a:t>
            </a:r>
            <a:r>
              <a:rPr lang="fr-FR" sz="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800" dirty="0" smtClean="0">
                <a:solidFill>
                  <a:srgbClr val="002060"/>
                </a:solidFill>
                <a:latin typeface="+mj-lt"/>
              </a:rPr>
              <a:t>Vol. 6, 2019, 47</a:t>
            </a:r>
            <a:endParaRPr lang="fr-FR" sz="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596554" y="2683708"/>
            <a:ext cx="3044019" cy="150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Aft>
                <a:spcPts val="0"/>
              </a:spcAft>
              <a:buNone/>
            </a:pPr>
            <a:r>
              <a:rPr lang="fr-FR" sz="1600" dirty="0" err="1" smtClean="0"/>
              <a:t>Cristallographic</a:t>
            </a:r>
            <a:r>
              <a:rPr lang="fr-FR" sz="1600" dirty="0" smtClean="0"/>
              <a:t> </a:t>
            </a:r>
            <a:r>
              <a:rPr lang="fr-FR" sz="1600" dirty="0" err="1" smtClean="0"/>
              <a:t>database</a:t>
            </a:r>
            <a:r>
              <a:rPr lang="fr-FR" sz="1600" dirty="0" smtClean="0"/>
              <a:t>: </a:t>
            </a:r>
          </a:p>
          <a:p>
            <a:pPr marL="0" lvl="1" indent="0" algn="just">
              <a:spcAft>
                <a:spcPts val="0"/>
              </a:spcAft>
              <a:buNone/>
            </a:pPr>
            <a:r>
              <a:rPr lang="fr-FR" sz="1600" dirty="0" smtClean="0"/>
              <a:t>30</a:t>
            </a:r>
            <a:r>
              <a:rPr lang="fr-FR" sz="1600" dirty="0"/>
              <a:t> 000 </a:t>
            </a:r>
            <a:r>
              <a:rPr lang="fr-FR" sz="1600" dirty="0" err="1" smtClean="0"/>
              <a:t>MOFs</a:t>
            </a:r>
            <a:endParaRPr lang="fr-FR" sz="1600" dirty="0" smtClean="0"/>
          </a:p>
          <a:p>
            <a:pPr marL="0" lvl="1" indent="0" algn="just">
              <a:spcAft>
                <a:spcPts val="0"/>
              </a:spcAft>
              <a:buNone/>
            </a:pPr>
            <a:endParaRPr lang="fr-FR" sz="1600" dirty="0"/>
          </a:p>
          <a:p>
            <a:pPr marL="0" lvl="1" indent="0" algn="just">
              <a:spcAft>
                <a:spcPts val="0"/>
              </a:spcAft>
              <a:buNone/>
            </a:pPr>
            <a:r>
              <a:rPr lang="fr-FR" sz="1600" dirty="0" smtClean="0"/>
              <a:t>Simulation:</a:t>
            </a:r>
          </a:p>
          <a:p>
            <a:pPr marL="0" lvl="1" indent="0" algn="just">
              <a:spcAft>
                <a:spcPts val="0"/>
              </a:spcAft>
              <a:buNone/>
            </a:pPr>
            <a:r>
              <a:rPr lang="fr-FR" sz="1600" dirty="0" smtClean="0"/>
              <a:t>130 000 MOFs</a:t>
            </a:r>
            <a:endParaRPr lang="en-US" sz="160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8543" y="543997"/>
            <a:ext cx="8749709" cy="369332"/>
          </a:xfrm>
        </p:spPr>
        <p:txBody>
          <a:bodyPr/>
          <a:lstStyle/>
          <a:p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16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7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23" y="882149"/>
            <a:ext cx="6056924" cy="439055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6" y="4478374"/>
            <a:ext cx="4603261" cy="130799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fr-FR" b="0" dirty="0" smtClean="0"/>
          </a:p>
          <a:p>
            <a:pPr>
              <a:spcAft>
                <a:spcPts val="0"/>
              </a:spcAft>
            </a:pPr>
            <a:r>
              <a:rPr lang="fr-FR" b="0" dirty="0" smtClean="0"/>
              <a:t>Best MOF for D4 capture: PCN-777 </a:t>
            </a:r>
          </a:p>
          <a:p>
            <a:pPr>
              <a:spcAft>
                <a:spcPts val="0"/>
              </a:spcAft>
            </a:pPr>
            <a:r>
              <a:rPr lang="fr-FR" b="0" dirty="0" smtClean="0"/>
              <a:t>Best MOF for D4 </a:t>
            </a:r>
            <a:r>
              <a:rPr lang="fr-FR" b="0" dirty="0" err="1" smtClean="0"/>
              <a:t>sensing</a:t>
            </a:r>
            <a:r>
              <a:rPr lang="fr-FR" b="0" dirty="0" smtClean="0"/>
              <a:t>: </a:t>
            </a:r>
            <a:r>
              <a:rPr lang="fr-FR" dirty="0" smtClean="0"/>
              <a:t>MIL-101 (Cr)</a:t>
            </a:r>
          </a:p>
          <a:p>
            <a:pPr>
              <a:spcAft>
                <a:spcPts val="0"/>
              </a:spcAft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985322-7115-76DC-4E4A-8C2992C2B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65" t="25402" r="22449" b="25402"/>
          <a:stretch/>
        </p:blipFill>
        <p:spPr>
          <a:xfrm>
            <a:off x="603008" y="984951"/>
            <a:ext cx="1047192" cy="10288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0168D2F-0EC3-A3B1-ABBB-EF3D19087BDE}"/>
              </a:ext>
            </a:extLst>
          </p:cNvPr>
          <p:cNvSpPr txBox="1"/>
          <p:nvPr/>
        </p:nvSpPr>
        <p:spPr>
          <a:xfrm>
            <a:off x="-210597" y="1942805"/>
            <a:ext cx="267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D4, Si</a:t>
            </a:r>
            <a:r>
              <a:rPr lang="fr-FR" sz="1400" baseline="-25000" dirty="0">
                <a:solidFill>
                  <a:srgbClr val="002060"/>
                </a:solidFill>
              </a:rPr>
              <a:t>4</a:t>
            </a:r>
            <a:r>
              <a:rPr lang="fr-FR" sz="1400" dirty="0">
                <a:solidFill>
                  <a:srgbClr val="002060"/>
                </a:solidFill>
              </a:rPr>
              <a:t>O</a:t>
            </a:r>
            <a:r>
              <a:rPr lang="fr-FR" sz="1400" baseline="-25000" dirty="0">
                <a:solidFill>
                  <a:srgbClr val="002060"/>
                </a:solidFill>
              </a:rPr>
              <a:t>4</a:t>
            </a:r>
            <a:r>
              <a:rPr lang="fr-FR" sz="1400" dirty="0">
                <a:solidFill>
                  <a:srgbClr val="002060"/>
                </a:solidFill>
              </a:rPr>
              <a:t>(CH</a:t>
            </a:r>
            <a:r>
              <a:rPr lang="fr-FR" sz="1400" baseline="-25000" dirty="0">
                <a:solidFill>
                  <a:srgbClr val="002060"/>
                </a:solidFill>
              </a:rPr>
              <a:t>3</a:t>
            </a:r>
            <a:r>
              <a:rPr lang="fr-FR" sz="1400" dirty="0">
                <a:solidFill>
                  <a:srgbClr val="002060"/>
                </a:solidFill>
              </a:rPr>
              <a:t>)</a:t>
            </a:r>
            <a:r>
              <a:rPr lang="fr-FR" sz="1400" baseline="-25000" dirty="0">
                <a:solidFill>
                  <a:srgbClr val="002060"/>
                </a:solidFill>
              </a:rPr>
              <a:t>8</a:t>
            </a:r>
            <a:endParaRPr lang="en-US" sz="1400" baseline="-25000" dirty="0">
              <a:solidFill>
                <a:srgbClr val="00206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8543" y="543997"/>
            <a:ext cx="8749709" cy="369332"/>
          </a:xfrm>
        </p:spPr>
        <p:txBody>
          <a:bodyPr/>
          <a:lstStyle/>
          <a:p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2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8C43240-9B6B-4243-A6C7-FD3516DC0C0F}"/>
              </a:ext>
            </a:extLst>
          </p:cNvPr>
          <p:cNvSpPr txBox="1">
            <a:spLocks/>
          </p:cNvSpPr>
          <p:nvPr/>
        </p:nvSpPr>
        <p:spPr>
          <a:xfrm>
            <a:off x="8404167" y="6442366"/>
            <a:ext cx="619298" cy="279111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1A7F4-245E-084B-9447-4CCF996E4CC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036DA40-A9EA-4FA1-B5A6-3A88CA32B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1038" y="994710"/>
            <a:ext cx="1320218" cy="132328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5DAAF615-8CED-4E6D-9AF0-228B06B92BDB}"/>
              </a:ext>
            </a:extLst>
          </p:cNvPr>
          <p:cNvSpPr txBox="1"/>
          <p:nvPr/>
        </p:nvSpPr>
        <p:spPr>
          <a:xfrm>
            <a:off x="7317996" y="651843"/>
            <a:ext cx="1979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</a:rPr>
              <a:t>MIL-101(Cr)@QCM</a:t>
            </a:r>
            <a:endParaRPr lang="LID4096" sz="1400" i="1" dirty="0">
              <a:solidFill>
                <a:srgbClr val="002060"/>
              </a:solidFill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FC6E0B3-3DDB-4EC4-B35E-B07938CC85DF}"/>
              </a:ext>
            </a:extLst>
          </p:cNvPr>
          <p:cNvSpPr txBox="1"/>
          <p:nvPr/>
        </p:nvSpPr>
        <p:spPr>
          <a:xfrm>
            <a:off x="3710998" y="1109135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</a:rPr>
              <a:t>Spin coating </a:t>
            </a:r>
            <a:r>
              <a:rPr lang="en-US" sz="1400" i="1" dirty="0" smtClean="0">
                <a:solidFill>
                  <a:srgbClr val="002060"/>
                </a:solidFill>
              </a:rPr>
              <a:t>deposition</a:t>
            </a:r>
            <a:endParaRPr lang="LID4096" sz="1400" i="1" dirty="0">
              <a:solidFill>
                <a:srgbClr val="002060"/>
              </a:solidFill>
            </a:endParaRPr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EEFD2D02-8418-46BA-94DF-3DE41C4E35BF}"/>
              </a:ext>
            </a:extLst>
          </p:cNvPr>
          <p:cNvGrpSpPr>
            <a:grpSpLocks noChangeAspect="1"/>
          </p:cNvGrpSpPr>
          <p:nvPr/>
        </p:nvGrpSpPr>
        <p:grpSpPr>
          <a:xfrm>
            <a:off x="7450845" y="2418030"/>
            <a:ext cx="1428370" cy="248300"/>
            <a:chOff x="-702168" y="2476794"/>
            <a:chExt cx="5112831" cy="888783"/>
          </a:xfrm>
        </p:grpSpPr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E0FF6020-B78F-42D1-B22D-506724457998}"/>
                </a:ext>
              </a:extLst>
            </p:cNvPr>
            <p:cNvSpPr/>
            <p:nvPr/>
          </p:nvSpPr>
          <p:spPr>
            <a:xfrm>
              <a:off x="-321522" y="2476794"/>
              <a:ext cx="4334402" cy="493837"/>
            </a:xfrm>
            <a:custGeom>
              <a:avLst/>
              <a:gdLst>
                <a:gd name="connsiteX0" fmla="*/ 175 w 4334402"/>
                <a:gd name="connsiteY0" fmla="*/ 71 h 493837"/>
                <a:gd name="connsiteX1" fmla="*/ 4334578 w 4334402"/>
                <a:gd name="connsiteY1" fmla="*/ 71 h 493837"/>
                <a:gd name="connsiteX2" fmla="*/ 4334578 w 4334402"/>
                <a:gd name="connsiteY2" fmla="*/ 493909 h 493837"/>
                <a:gd name="connsiteX3" fmla="*/ 175 w 4334402"/>
                <a:gd name="connsiteY3" fmla="*/ 493909 h 49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4402" h="493837">
                  <a:moveTo>
                    <a:pt x="175" y="71"/>
                  </a:moveTo>
                  <a:lnTo>
                    <a:pt x="4334578" y="71"/>
                  </a:lnTo>
                  <a:lnTo>
                    <a:pt x="4334578" y="493909"/>
                  </a:lnTo>
                  <a:lnTo>
                    <a:pt x="175" y="493909"/>
                  </a:lnTo>
                  <a:close/>
                </a:path>
              </a:pathLst>
            </a:custGeom>
            <a:pattFill prst="pct80">
              <a:fgClr>
                <a:schemeClr val="tx2"/>
              </a:fgClr>
              <a:bgClr>
                <a:schemeClr val="bg1"/>
              </a:bgClr>
            </a:pattFill>
            <a:ln w="1788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DFE8CED4-984C-4302-AD16-27E597B05D27}"/>
                </a:ext>
              </a:extLst>
            </p:cNvPr>
            <p:cNvSpPr/>
            <p:nvPr/>
          </p:nvSpPr>
          <p:spPr>
            <a:xfrm>
              <a:off x="-702168" y="2966891"/>
              <a:ext cx="5112831" cy="281593"/>
            </a:xfrm>
            <a:custGeom>
              <a:avLst/>
              <a:gdLst>
                <a:gd name="connsiteX0" fmla="*/ 176 w 5112831"/>
                <a:gd name="connsiteY0" fmla="*/ 101 h 281593"/>
                <a:gd name="connsiteX1" fmla="*/ 5113007 w 5112831"/>
                <a:gd name="connsiteY1" fmla="*/ 101 h 281593"/>
                <a:gd name="connsiteX2" fmla="*/ 5113007 w 5112831"/>
                <a:gd name="connsiteY2" fmla="*/ 281694 h 281593"/>
                <a:gd name="connsiteX3" fmla="*/ 176 w 5112831"/>
                <a:gd name="connsiteY3" fmla="*/ 281694 h 28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2831" h="281593">
                  <a:moveTo>
                    <a:pt x="176" y="101"/>
                  </a:moveTo>
                  <a:lnTo>
                    <a:pt x="5113007" y="101"/>
                  </a:lnTo>
                  <a:lnTo>
                    <a:pt x="5113007" y="281694"/>
                  </a:lnTo>
                  <a:lnTo>
                    <a:pt x="176" y="281694"/>
                  </a:lnTo>
                  <a:close/>
                </a:path>
              </a:pathLst>
            </a:custGeom>
            <a:solidFill>
              <a:srgbClr val="92A1A1">
                <a:alpha val="33000"/>
              </a:srgbClr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BA10284F-43A1-48CA-8CEB-0F012EDBE21F}"/>
                </a:ext>
              </a:extLst>
            </p:cNvPr>
            <p:cNvSpPr/>
            <p:nvPr/>
          </p:nvSpPr>
          <p:spPr>
            <a:xfrm>
              <a:off x="-702165" y="2849797"/>
              <a:ext cx="4509729" cy="117092"/>
            </a:xfrm>
            <a:custGeom>
              <a:avLst/>
              <a:gdLst>
                <a:gd name="connsiteX0" fmla="*/ 153 w 4496834"/>
                <a:gd name="connsiteY0" fmla="*/ 79 h 240208"/>
                <a:gd name="connsiteX1" fmla="*/ 4496988 w 4496834"/>
                <a:gd name="connsiteY1" fmla="*/ 79 h 240208"/>
                <a:gd name="connsiteX2" fmla="*/ 4496988 w 4496834"/>
                <a:gd name="connsiteY2" fmla="*/ 240288 h 240208"/>
                <a:gd name="connsiteX3" fmla="*/ 153 w 4496834"/>
                <a:gd name="connsiteY3" fmla="*/ 240288 h 2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6834" h="240208">
                  <a:moveTo>
                    <a:pt x="153" y="79"/>
                  </a:moveTo>
                  <a:lnTo>
                    <a:pt x="4496988" y="79"/>
                  </a:lnTo>
                  <a:lnTo>
                    <a:pt x="4496988" y="240288"/>
                  </a:lnTo>
                  <a:lnTo>
                    <a:pt x="153" y="240288"/>
                  </a:lnTo>
                  <a:close/>
                </a:path>
              </a:pathLst>
            </a:custGeom>
            <a:solidFill>
              <a:srgbClr val="FFD42A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BD5AB564-CD42-4717-96B6-766A29FF85B1}"/>
                </a:ext>
              </a:extLst>
            </p:cNvPr>
            <p:cNvSpPr/>
            <p:nvPr/>
          </p:nvSpPr>
          <p:spPr>
            <a:xfrm>
              <a:off x="-104936" y="3248485"/>
              <a:ext cx="4515599" cy="117092"/>
            </a:xfrm>
            <a:custGeom>
              <a:avLst/>
              <a:gdLst>
                <a:gd name="connsiteX0" fmla="*/ 198 w 4500866"/>
                <a:gd name="connsiteY0" fmla="*/ 122 h 238272"/>
                <a:gd name="connsiteX1" fmla="*/ 4501066 w 4500866"/>
                <a:gd name="connsiteY1" fmla="*/ 122 h 238272"/>
                <a:gd name="connsiteX2" fmla="*/ 4501066 w 4500866"/>
                <a:gd name="connsiteY2" fmla="*/ 238395 h 238272"/>
                <a:gd name="connsiteX3" fmla="*/ 198 w 4500866"/>
                <a:gd name="connsiteY3" fmla="*/ 238395 h 23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866" h="238272">
                  <a:moveTo>
                    <a:pt x="198" y="122"/>
                  </a:moveTo>
                  <a:lnTo>
                    <a:pt x="4501066" y="122"/>
                  </a:lnTo>
                  <a:lnTo>
                    <a:pt x="4501066" y="238395"/>
                  </a:lnTo>
                  <a:lnTo>
                    <a:pt x="198" y="238395"/>
                  </a:lnTo>
                  <a:close/>
                </a:path>
              </a:pathLst>
            </a:custGeom>
            <a:solidFill>
              <a:srgbClr val="FFD42A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TextBox 59">
            <a:extLst>
              <a:ext uri="{FF2B5EF4-FFF2-40B4-BE49-F238E27FC236}">
                <a16:creationId xmlns:a16="http://schemas.microsoft.com/office/drawing/2014/main" id="{B7C072BD-90E2-4677-BA11-5B471CD8B311}"/>
              </a:ext>
            </a:extLst>
          </p:cNvPr>
          <p:cNvSpPr txBox="1"/>
          <p:nvPr/>
        </p:nvSpPr>
        <p:spPr>
          <a:xfrm>
            <a:off x="6646913" y="2648411"/>
            <a:ext cx="2526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9300"/>
                </a:solidFill>
              </a:rPr>
              <a:t>m</a:t>
            </a:r>
            <a:r>
              <a:rPr lang="en-US" sz="1400" b="1" baseline="-25000" dirty="0">
                <a:solidFill>
                  <a:srgbClr val="FF9300"/>
                </a:solidFill>
              </a:rPr>
              <a:t>MIL-101(Cr)</a:t>
            </a:r>
            <a:r>
              <a:rPr lang="en-US" sz="1400" b="1" dirty="0">
                <a:solidFill>
                  <a:srgbClr val="FF9300"/>
                </a:solidFill>
              </a:rPr>
              <a:t> = 20-40 </a:t>
            </a:r>
            <a:r>
              <a:rPr lang="en-US" sz="1400" b="1" dirty="0" err="1">
                <a:solidFill>
                  <a:srgbClr val="FF9300"/>
                </a:solidFill>
              </a:rPr>
              <a:t>μg</a:t>
            </a:r>
            <a:endParaRPr lang="en-US" sz="1400" b="1" dirty="0">
              <a:solidFill>
                <a:srgbClr val="FF9300"/>
              </a:solidFill>
            </a:endParaRPr>
          </a:p>
        </p:txBody>
      </p:sp>
      <p:pic>
        <p:nvPicPr>
          <p:cNvPr id="19" name="Picture 2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0CD272B-A772-60F5-6100-6F190EE6D8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730928" y="1421822"/>
            <a:ext cx="3755933" cy="1079990"/>
          </a:xfrm>
          <a:prstGeom prst="rect">
            <a:avLst/>
          </a:prstGeom>
        </p:spPr>
      </p:pic>
      <p:pic>
        <p:nvPicPr>
          <p:cNvPr id="20" name="Picture 26" descr="A close-up of a syringe&#10;&#10;Description automatically generated with medium confidence">
            <a:extLst>
              <a:ext uri="{FF2B5EF4-FFF2-40B4-BE49-F238E27FC236}">
                <a16:creationId xmlns:a16="http://schemas.microsoft.com/office/drawing/2014/main" id="{39A6D2BA-6BB4-B7AA-F648-9B849C7656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10" t="27192" r="28106" b="12363"/>
          <a:stretch/>
        </p:blipFill>
        <p:spPr>
          <a:xfrm>
            <a:off x="679669" y="1172752"/>
            <a:ext cx="1184478" cy="1755317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91DBC3E-A495-4D7D-A616-344B03EEA197}"/>
              </a:ext>
            </a:extLst>
          </p:cNvPr>
          <p:cNvCxnSpPr/>
          <p:nvPr/>
        </p:nvCxnSpPr>
        <p:spPr>
          <a:xfrm>
            <a:off x="1947571" y="2026180"/>
            <a:ext cx="6018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2EAA547-2491-3562-2156-0991C9302121}"/>
              </a:ext>
            </a:extLst>
          </p:cNvPr>
          <p:cNvCxnSpPr/>
          <p:nvPr/>
        </p:nvCxnSpPr>
        <p:spPr>
          <a:xfrm>
            <a:off x="6646913" y="1932920"/>
            <a:ext cx="6018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460E5B0A-F48B-029A-22D1-9540083CABDE}"/>
              </a:ext>
            </a:extLst>
          </p:cNvPr>
          <p:cNvSpPr txBox="1"/>
          <p:nvPr/>
        </p:nvSpPr>
        <p:spPr>
          <a:xfrm>
            <a:off x="8783900" y="2648410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F</a:t>
            </a:r>
            <a:r>
              <a:rPr lang="fr-FR" sz="1400" baseline="-25000" dirty="0">
                <a:solidFill>
                  <a:srgbClr val="002060"/>
                </a:solidFill>
              </a:rPr>
              <a:t>0</a:t>
            </a:r>
            <a:r>
              <a:rPr lang="fr-FR" sz="1400" dirty="0">
                <a:solidFill>
                  <a:srgbClr val="002060"/>
                </a:solidFill>
              </a:rPr>
              <a:t> = 10 MHz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1AE2DF8B-3602-4EA5-903A-F90BF44C6BA9}"/>
              </a:ext>
            </a:extLst>
          </p:cNvPr>
          <p:cNvSpPr txBox="1"/>
          <p:nvPr/>
        </p:nvSpPr>
        <p:spPr>
          <a:xfrm>
            <a:off x="-5895" y="865952"/>
            <a:ext cx="2728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EtOH suspension (ILV)</a:t>
            </a:r>
            <a:endParaRPr lang="LID4096" sz="1400" i="1" dirty="0">
              <a:solidFill>
                <a:srgbClr val="002060"/>
              </a:solidFill>
            </a:endParaRP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6FC6E0B3-3DDB-4EC4-B35E-B07938CC85DF}"/>
              </a:ext>
            </a:extLst>
          </p:cNvPr>
          <p:cNvSpPr txBox="1"/>
          <p:nvPr/>
        </p:nvSpPr>
        <p:spPr>
          <a:xfrm>
            <a:off x="624382" y="3842499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Optical images</a:t>
            </a:r>
            <a:endParaRPr lang="LID4096" sz="1400" i="1" dirty="0">
              <a:solidFill>
                <a:srgbClr val="002060"/>
              </a:solidFill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6FC6E0B3-3DDB-4EC4-B35E-B07938CC85DF}"/>
              </a:ext>
            </a:extLst>
          </p:cNvPr>
          <p:cNvSpPr txBox="1"/>
          <p:nvPr/>
        </p:nvSpPr>
        <p:spPr>
          <a:xfrm>
            <a:off x="8404167" y="399638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XRD</a:t>
            </a:r>
            <a:endParaRPr lang="LID4096" sz="1400" i="1" dirty="0">
              <a:solidFill>
                <a:srgbClr val="00206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3773" y="3062949"/>
            <a:ext cx="3439532" cy="225530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627" y="2765392"/>
            <a:ext cx="2625389" cy="2552864"/>
          </a:xfrm>
          <a:prstGeom prst="rect">
            <a:avLst/>
          </a:prstGeom>
        </p:spPr>
      </p:pic>
      <p:sp>
        <p:nvSpPr>
          <p:cNvPr id="28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228543" y="543997"/>
            <a:ext cx="8749709" cy="369332"/>
          </a:xfrm>
        </p:spPr>
        <p:txBody>
          <a:bodyPr/>
          <a:lstStyle/>
          <a:p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865571" y="789330"/>
            <a:ext cx="2235552" cy="3139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smtClean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sz="1600" b="0" i="1" dirty="0" smtClean="0"/>
              <a:t>MOF </a:t>
            </a:r>
            <a:r>
              <a:rPr lang="fr-FR" sz="1600" b="0" i="1" dirty="0" err="1" smtClean="0"/>
              <a:t>deposition</a:t>
            </a:r>
            <a:endParaRPr lang="fr-FR" sz="1600" b="0" i="1" dirty="0"/>
          </a:p>
        </p:txBody>
      </p:sp>
    </p:spTree>
    <p:extLst>
      <p:ext uri="{BB962C8B-B14F-4D97-AF65-F5344CB8AC3E}">
        <p14:creationId xmlns:p14="http://schemas.microsoft.com/office/powerpoint/2010/main" val="2733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32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65571" y="678531"/>
            <a:ext cx="2235552" cy="535531"/>
          </a:xfrm>
        </p:spPr>
        <p:txBody>
          <a:bodyPr/>
          <a:lstStyle/>
          <a:p>
            <a:r>
              <a:rPr lang="fr-FR" sz="1600" b="0" i="1" dirty="0" smtClean="0"/>
              <a:t>Adsorption: DVS</a:t>
            </a:r>
            <a:endParaRPr lang="fr-FR" sz="1600" b="0" i="1" dirty="0"/>
          </a:p>
        </p:txBody>
      </p:sp>
      <p:sp>
        <p:nvSpPr>
          <p:cNvPr id="28" name="Rectangle: Rounded Corners 8">
            <a:extLst>
              <a:ext uri="{FF2B5EF4-FFF2-40B4-BE49-F238E27FC236}">
                <a16:creationId xmlns:a16="http://schemas.microsoft.com/office/drawing/2014/main" id="{1DE2738C-D2E5-6224-580F-8F87996DF034}"/>
              </a:ext>
            </a:extLst>
          </p:cNvPr>
          <p:cNvSpPr/>
          <p:nvPr/>
        </p:nvSpPr>
        <p:spPr>
          <a:xfrm>
            <a:off x="123767" y="4872516"/>
            <a:ext cx="9925108" cy="4973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1C2269"/>
                </a:solidFill>
              </a:rPr>
              <a:t>Note : </a:t>
            </a:r>
            <a:r>
              <a:rPr lang="en-US" sz="1600" i="1" dirty="0">
                <a:solidFill>
                  <a:srgbClr val="1C2269"/>
                </a:solidFill>
              </a:rPr>
              <a:t>Calibration</a:t>
            </a:r>
            <a:r>
              <a:rPr lang="en-US" i="1" dirty="0">
                <a:solidFill>
                  <a:srgbClr val="1C2269"/>
                </a:solidFill>
              </a:rPr>
              <a:t> is required to identify the exact partial pressure of D4 in the carrier gas using a reference material</a:t>
            </a:r>
            <a:endParaRPr lang="LID4096" i="1" dirty="0">
              <a:solidFill>
                <a:srgbClr val="1C226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995" y="1064525"/>
            <a:ext cx="5658485" cy="3836012"/>
          </a:xfrm>
          <a:prstGeom prst="rect">
            <a:avLst/>
          </a:prstGeom>
        </p:spPr>
      </p:pic>
      <p:sp>
        <p:nvSpPr>
          <p:cNvPr id="11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28543" y="543997"/>
            <a:ext cx="874970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smtClean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err="1" smtClean="0"/>
              <a:t>Detection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4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269A5-CACE-6107-7F5E-0A2EB9476A22}"/>
              </a:ext>
            </a:extLst>
          </p:cNvPr>
          <p:cNvSpPr/>
          <p:nvPr/>
        </p:nvSpPr>
        <p:spPr>
          <a:xfrm>
            <a:off x="5902714" y="3987234"/>
            <a:ext cx="4576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Good repeatability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Full reversibility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Full regeneration (</a:t>
            </a: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vacuum / 303 K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)</a:t>
            </a:r>
            <a:endParaRPr lang="fr-FR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0FEB87-4874-7E56-43C5-0CB4E5672468}"/>
              </a:ext>
            </a:extLst>
          </p:cNvPr>
          <p:cNvSpPr/>
          <p:nvPr/>
        </p:nvSpPr>
        <p:spPr>
          <a:xfrm>
            <a:off x="149856" y="3975021"/>
            <a:ext cx="5296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Blank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QCM = Negligible response</a:t>
            </a:r>
            <a:endParaRPr lang="en-GB" sz="18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LOD &lt; 40 ppb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High sensitivity =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1000 &amp; 3000 Hz log10(ppm)</a:t>
            </a:r>
            <a:r>
              <a:rPr lang="en-GB" sz="1800" baseline="30000" dirty="0">
                <a:solidFill>
                  <a:srgbClr val="002060"/>
                </a:solidFill>
                <a:latin typeface="+mj-lt"/>
              </a:rPr>
              <a:t>-1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192734" y="913329"/>
            <a:ext cx="5214479" cy="313932"/>
          </a:xfrm>
        </p:spPr>
        <p:txBody>
          <a:bodyPr/>
          <a:lstStyle/>
          <a:p>
            <a:r>
              <a:rPr lang="fr-FR" sz="1600" i="1" dirty="0" smtClean="0"/>
              <a:t>MIL-101(Cr)@QCM for D4 </a:t>
            </a:r>
            <a:r>
              <a:rPr lang="fr-FR" sz="1600" i="1" dirty="0" err="1" smtClean="0"/>
              <a:t>sensing</a:t>
            </a:r>
            <a:endParaRPr lang="fr-FR" sz="16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465" y="1223154"/>
            <a:ext cx="3734006" cy="26657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543" y="4984485"/>
            <a:ext cx="81248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Gulcay,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Iacomi,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Rioland,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Maurin,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S. Devautour-Vinot, </a:t>
            </a:r>
            <a:r>
              <a:rPr lang="en-US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Airborne toluene detection using Metal-Organic </a:t>
            </a:r>
            <a:r>
              <a:rPr lang="en-US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Frameworks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ACS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Mater. Interfaces</a:t>
            </a:r>
            <a:r>
              <a:rPr lang="en-US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Vol. 14, 2022</a:t>
            </a:r>
            <a:r>
              <a:rPr lang="en-US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48</a:t>
            </a:r>
            <a:r>
              <a:rPr lang="en-US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53777</a:t>
            </a:r>
          </a:p>
          <a:p>
            <a:r>
              <a:rPr lang="en-US" sz="600" dirty="0" smtClean="0">
                <a:solidFill>
                  <a:srgbClr val="002060"/>
                </a:solidFill>
                <a:latin typeface="+mj-lt"/>
              </a:rPr>
              <a:t>P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Iacomi, E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Gulcay,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P. </a:t>
            </a:r>
            <a:r>
              <a:rPr lang="en-US" sz="600" dirty="0" err="1">
                <a:solidFill>
                  <a:srgbClr val="002060"/>
                </a:solidFill>
                <a:latin typeface="+mj-lt"/>
              </a:rPr>
              <a:t>Pires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Conti,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S.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Biswas,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N. </a:t>
            </a:r>
            <a:r>
              <a:rPr lang="en-US" sz="600" dirty="0" err="1" smtClean="0">
                <a:solidFill>
                  <a:srgbClr val="002060"/>
                </a:solidFill>
                <a:latin typeface="+mj-lt"/>
              </a:rPr>
              <a:t>Steunou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G.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Maurin,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G. </a:t>
            </a:r>
            <a:r>
              <a:rPr lang="en-US" sz="600" smtClean="0">
                <a:solidFill>
                  <a:srgbClr val="002060"/>
                </a:solidFill>
                <a:latin typeface="+mj-lt"/>
              </a:rPr>
              <a:t>Rioland,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S. Devautour-Vinot, MIL-101(Cr) MOF as an effective siloxane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sensor, ACS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Appl. Mater.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Interfaces, Vol. 14, 2022, 15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, 17531</a:t>
            </a:r>
            <a:endParaRPr lang="fr-FR" sz="600" dirty="0">
              <a:solidFill>
                <a:srgbClr val="002060"/>
              </a:solidFill>
              <a:latin typeface="+mj-lt"/>
            </a:endParaRPr>
          </a:p>
          <a:p>
            <a:r>
              <a:rPr lang="fr-FR" sz="600" dirty="0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Gulcay, 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P.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Iacomi, 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Y.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Ko, 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J.-S.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Chang, 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G.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Rioland, 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S.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Devautour-Vinot, 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G. Maurin,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Breaking the upper bound of siloxane uptake: metal–organic frameworks as an adsorbent 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platform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, J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. Mater.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Chem. A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, Vol. 9, </a:t>
            </a:r>
            <a:r>
              <a:rPr lang="en-US" sz="600" dirty="0">
                <a:solidFill>
                  <a:srgbClr val="002060"/>
                </a:solidFill>
                <a:latin typeface="+mj-lt"/>
              </a:rPr>
              <a:t>2021</a:t>
            </a:r>
            <a:r>
              <a:rPr lang="en-US" sz="600" dirty="0" smtClean="0">
                <a:solidFill>
                  <a:srgbClr val="002060"/>
                </a:solidFill>
                <a:latin typeface="+mj-lt"/>
              </a:rPr>
              <a:t>, 12711</a:t>
            </a:r>
            <a:endParaRPr lang="fr-FR" sz="600" dirty="0">
              <a:solidFill>
                <a:srgbClr val="00206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endParaRPr lang="fr-FR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28543" y="543997"/>
            <a:ext cx="874970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smtClean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err="1" smtClean="0"/>
              <a:t>Detection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723B5D89-3B9C-9C79-9321-DDF973B57205}"/>
              </a:ext>
            </a:extLst>
          </p:cNvPr>
          <p:cNvSpPr txBox="1"/>
          <p:nvPr/>
        </p:nvSpPr>
        <p:spPr>
          <a:xfrm>
            <a:off x="330791" y="844749"/>
            <a:ext cx="55551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Trapping: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Zeolite </a:t>
            </a:r>
            <a:r>
              <a:rPr lang="en-GB" sz="12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➙ </a:t>
            </a:r>
            <a:r>
              <a:rPr lang="en-GB" sz="12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suitable for </a:t>
            </a:r>
            <a:r>
              <a:rPr lang="en-GB" sz="1200" dirty="0" smtClean="0">
                <a:solidFill>
                  <a:srgbClr val="002060"/>
                </a:solidFill>
              </a:rPr>
              <a:t>numerous contaminants</a:t>
            </a:r>
            <a:endParaRPr lang="en-GB" sz="1200" dirty="0">
              <a:solidFill>
                <a:srgbClr val="00206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Low vapour pressure adsorption</a:t>
            </a:r>
            <a:endParaRPr lang="en-GB" sz="1200" dirty="0">
              <a:solidFill>
                <a:srgbClr val="00206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Customize cations, Si/Al molar ratio…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Shapes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Ongoing 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Flight experiment </a:t>
            </a:r>
            <a:r>
              <a:rPr lang="en-GB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detection and trapping</a:t>
            </a:r>
            <a:endParaRPr lang="en-GB" sz="12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Tests in vacuum chamber </a:t>
            </a:r>
            <a:endParaRPr lang="en-GB" sz="1600" dirty="0">
              <a:solidFill>
                <a:srgbClr val="002060"/>
              </a:solidFill>
            </a:endParaRPr>
          </a:p>
          <a:p>
            <a:endParaRPr lang="en-GB" sz="1600" dirty="0" smtClean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Detection: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</a:rPr>
              <a:t>MOF selection </a:t>
            </a:r>
            <a:r>
              <a:rPr lang="en-GB" sz="12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➙ </a:t>
            </a:r>
            <a:r>
              <a:rPr lang="en-GB" sz="1200" dirty="0">
                <a:solidFill>
                  <a:srgbClr val="002060"/>
                </a:solidFill>
              </a:rPr>
              <a:t>high-throughput computational screening (HTCS)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200" dirty="0" err="1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Geometry</a:t>
            </a:r>
            <a:r>
              <a:rPr lang="fr-FR" sz="12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fr-FR" sz="12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fr-FR" sz="1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ydrophobicity</a:t>
            </a:r>
            <a:endParaRPr lang="fr-FR" sz="1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MIL-101(Cr</a:t>
            </a:r>
            <a:r>
              <a:rPr lang="en-GB" sz="1200" dirty="0">
                <a:solidFill>
                  <a:srgbClr val="002060"/>
                </a:solidFill>
              </a:rPr>
              <a:t>)@QCM </a:t>
            </a:r>
            <a:r>
              <a:rPr lang="en-GB" sz="12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➙ suitable for </a:t>
            </a:r>
            <a:r>
              <a:rPr lang="en-GB" sz="1200" dirty="0">
                <a:solidFill>
                  <a:srgbClr val="002060"/>
                </a:solidFill>
              </a:rPr>
              <a:t>D4 sensing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Reversibility, sensitivity, repeatability, fast response / recovery times</a:t>
            </a:r>
          </a:p>
          <a:p>
            <a:pPr marL="457200" lvl="1"/>
            <a:r>
              <a:rPr lang="en-GB" sz="1200" dirty="0" smtClean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Ongoing work</a:t>
            </a:r>
            <a:endParaRPr lang="en-GB" sz="1200" dirty="0">
              <a:solidFill>
                <a:srgbClr val="00206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rgbClr val="002060"/>
                </a:solidFill>
              </a:rPr>
              <a:t>Flight </a:t>
            </a:r>
            <a:r>
              <a:rPr lang="en-GB" sz="1200" dirty="0" smtClean="0">
                <a:solidFill>
                  <a:srgbClr val="002060"/>
                </a:solidFill>
              </a:rPr>
              <a:t>experiment </a:t>
            </a: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 detection and trapping</a:t>
            </a:r>
            <a:endParaRPr lang="en-GB" sz="1200" dirty="0">
              <a:solidFill>
                <a:srgbClr val="00206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Tests </a:t>
            </a:r>
            <a:r>
              <a:rPr lang="en-GB" sz="1200" dirty="0">
                <a:solidFill>
                  <a:srgbClr val="002060"/>
                </a:solidFill>
              </a:rPr>
              <a:t>in vacuum </a:t>
            </a:r>
            <a:r>
              <a:rPr lang="en-GB" sz="1200" dirty="0" smtClean="0">
                <a:solidFill>
                  <a:srgbClr val="002060"/>
                </a:solidFill>
              </a:rPr>
              <a:t>chamber and cleanroom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Other molecules (phthalate, toluene…)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Surface elastic wave components</a:t>
            </a:r>
            <a:endParaRPr lang="en-GB" sz="1600" dirty="0">
              <a:solidFill>
                <a:srgbClr val="002060"/>
              </a:solidFill>
            </a:endParaRPr>
          </a:p>
          <a:p>
            <a:pPr marL="457200" lvl="1"/>
            <a:endParaRPr lang="en-GB" sz="1200" dirty="0">
              <a:solidFill>
                <a:srgbClr val="002060"/>
              </a:solidFill>
            </a:endParaRPr>
          </a:p>
          <a:p>
            <a:pPr marL="457200" lvl="1"/>
            <a:endParaRPr lang="en-GB" sz="1200" dirty="0">
              <a:solidFill>
                <a:srgbClr val="002060"/>
              </a:solidFill>
            </a:endParaRP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80" y="946296"/>
            <a:ext cx="1912911" cy="12467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1" y="3594934"/>
            <a:ext cx="1154748" cy="5966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731" y="920948"/>
            <a:ext cx="1212818" cy="6662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0756" y="913329"/>
            <a:ext cx="1009974" cy="68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136" y="1594113"/>
            <a:ext cx="2237793" cy="864867"/>
          </a:xfrm>
          <a:prstGeom prst="rect">
            <a:avLst/>
          </a:prstGeom>
        </p:spPr>
      </p:pic>
      <p:sp>
        <p:nvSpPr>
          <p:cNvPr id="18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921" y="3052257"/>
            <a:ext cx="2663783" cy="16819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2638" y="4227499"/>
            <a:ext cx="1562027" cy="11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>
          <a:xfrm>
            <a:off x="824112" y="2342835"/>
            <a:ext cx="8511775" cy="36933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fr-FR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270000" y="2850667"/>
            <a:ext cx="7620000" cy="400110"/>
          </a:xfrm>
        </p:spPr>
        <p:txBody>
          <a:bodyPr/>
          <a:lstStyle/>
          <a:p>
            <a:r>
              <a:rPr lang="fr-FR" dirty="0" smtClean="0"/>
              <a:t>CCMPP-2023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3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1006" y="987680"/>
            <a:ext cx="8187626" cy="418993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 smtClean="0"/>
              <a:t>Introduction</a:t>
            </a:r>
            <a:endParaRPr lang="fr-FR" dirty="0"/>
          </a:p>
          <a:p>
            <a:pPr>
              <a:buClr>
                <a:srgbClr val="00B0F0"/>
              </a:buClr>
            </a:pPr>
            <a:endParaRPr lang="fr-FR" dirty="0" smtClean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Trapping</a:t>
            </a:r>
            <a:r>
              <a:rPr lang="fr-FR" dirty="0" smtClean="0"/>
              <a:t> </a:t>
            </a:r>
            <a:endParaRPr lang="fr-FR" dirty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sz="1500" dirty="0" err="1" smtClean="0">
                <a:sym typeface="Wingdings" panose="05000000000000000000" pitchFamily="2" charset="2"/>
              </a:rPr>
              <a:t>Porous</a:t>
            </a:r>
            <a:r>
              <a:rPr lang="fr-FR" sz="1500" dirty="0" smtClean="0">
                <a:sym typeface="Wingdings" panose="05000000000000000000" pitchFamily="2" charset="2"/>
              </a:rPr>
              <a:t> </a:t>
            </a:r>
            <a:r>
              <a:rPr lang="fr-FR" sz="1500" dirty="0" err="1" smtClean="0">
                <a:sym typeface="Wingdings" panose="05000000000000000000" pitchFamily="2" charset="2"/>
              </a:rPr>
              <a:t>materials</a:t>
            </a:r>
            <a:r>
              <a:rPr lang="fr-FR" sz="1500" dirty="0" smtClean="0">
                <a:sym typeface="Wingdings" panose="05000000000000000000" pitchFamily="2" charset="2"/>
              </a:rPr>
              <a:t> </a:t>
            </a:r>
            <a:r>
              <a:rPr lang="fr-FR" sz="1500" dirty="0" err="1" smtClean="0">
                <a:sym typeface="Wingdings" panose="05000000000000000000" pitchFamily="2" charset="2"/>
              </a:rPr>
              <a:t>selection</a:t>
            </a:r>
            <a:endParaRPr lang="fr-FR" sz="1500" dirty="0" smtClean="0">
              <a:sym typeface="Wingdings" panose="05000000000000000000" pitchFamily="2" charset="2"/>
            </a:endParaRP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sz="1500" dirty="0" err="1" smtClean="0">
                <a:sym typeface="Wingdings" panose="05000000000000000000" pitchFamily="2" charset="2"/>
              </a:rPr>
              <a:t>Shaping</a:t>
            </a:r>
            <a:endParaRPr lang="fr-FR" sz="1500" dirty="0" smtClean="0">
              <a:sym typeface="Wingdings" panose="05000000000000000000" pitchFamily="2" charset="2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Detection</a:t>
            </a:r>
            <a:r>
              <a:rPr lang="fr-FR" dirty="0" smtClean="0"/>
              <a:t>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sz="1500" dirty="0" err="1" smtClean="0"/>
              <a:t>Porous</a:t>
            </a:r>
            <a:r>
              <a:rPr lang="fr-FR" sz="1500" dirty="0" smtClean="0"/>
              <a:t> </a:t>
            </a:r>
            <a:r>
              <a:rPr lang="fr-FR" sz="1500" dirty="0" err="1" smtClean="0"/>
              <a:t>materials</a:t>
            </a:r>
            <a:r>
              <a:rPr lang="fr-FR" sz="1500" dirty="0" smtClean="0"/>
              <a:t> </a:t>
            </a:r>
            <a:r>
              <a:rPr lang="fr-FR" sz="1500" dirty="0" err="1" smtClean="0"/>
              <a:t>selection</a:t>
            </a:r>
            <a:endParaRPr lang="fr-FR" sz="1500" dirty="0" smtClean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sz="1500" dirty="0" err="1" smtClean="0"/>
              <a:t>Implementation</a:t>
            </a:r>
            <a:endParaRPr lang="fr-FR" sz="1500" dirty="0" smtClean="0"/>
          </a:p>
          <a:p>
            <a:pPr marL="685746" lvl="1" indent="-285750"/>
            <a:endParaRPr lang="fr-FR" dirty="0" smtClean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 smtClean="0"/>
              <a:t>Conclusion</a:t>
            </a:r>
          </a:p>
          <a:p>
            <a:pPr lvl="1" indent="0">
              <a:buNone/>
            </a:pPr>
            <a:endParaRPr lang="fr-FR" dirty="0"/>
          </a:p>
          <a:p>
            <a:pPr marL="685746" lvl="1" indent="-285750"/>
            <a:endParaRPr lang="fr-FR" dirty="0"/>
          </a:p>
          <a:p>
            <a:pPr marL="685746" lvl="1" indent="-285750"/>
            <a:endParaRPr lang="fr-FR" dirty="0" smtClean="0"/>
          </a:p>
          <a:p>
            <a:pPr lvl="1" indent="0">
              <a:buNone/>
            </a:pPr>
            <a:endParaRPr lang="fr-FR" dirty="0" smtClean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543" y="533521"/>
            <a:ext cx="8749709" cy="369332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1" y="987680"/>
            <a:ext cx="823565" cy="43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111697" y="807825"/>
            <a:ext cx="184731" cy="57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dirty="0" smtClean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fr-FR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C0B1D7-E6D7-4C7A-AA5E-5308917E6FBA}"/>
              </a:ext>
            </a:extLst>
          </p:cNvPr>
          <p:cNvSpPr txBox="1">
            <a:spLocks/>
          </p:cNvSpPr>
          <p:nvPr/>
        </p:nvSpPr>
        <p:spPr bwMode="auto">
          <a:xfrm>
            <a:off x="1605256" y="1559638"/>
            <a:ext cx="3320209" cy="77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40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particulate contaminant</a:t>
            </a:r>
          </a:p>
          <a:p>
            <a:r>
              <a:rPr lang="fr-FR" sz="120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visible </a:t>
            </a:r>
            <a:r>
              <a:rPr lang="fr-FR" sz="1200" dirty="0" err="1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deposit</a:t>
            </a:r>
            <a:r>
              <a:rPr lang="fr-FR" sz="120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of </a:t>
            </a:r>
            <a:r>
              <a:rPr lang="fr-FR" sz="1200" dirty="0" err="1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particles</a:t>
            </a:r>
            <a:r>
              <a:rPr lang="fr-FR" sz="120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fr-FR" sz="1200" dirty="0" err="1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fibers</a:t>
            </a:r>
            <a:r>
              <a:rPr lang="fr-FR" sz="120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chips…</a:t>
            </a:r>
          </a:p>
          <a:p>
            <a:r>
              <a:rPr lang="fr-FR" sz="1200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(µm to a few </a:t>
            </a:r>
            <a:r>
              <a:rPr lang="fr-FR" sz="1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mm)</a:t>
            </a:r>
          </a:p>
          <a:p>
            <a:r>
              <a:rPr lang="fr-FR" sz="1200" b="1" dirty="0" err="1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mainly</a:t>
            </a:r>
            <a:r>
              <a:rPr lang="fr-FR" sz="1200" b="1" dirty="0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on </a:t>
            </a:r>
            <a:r>
              <a:rPr lang="fr-FR" sz="1200" b="1" dirty="0" err="1" smtClea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ground</a:t>
            </a:r>
            <a:endParaRPr lang="fr-FR" sz="12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46862" y="1592316"/>
            <a:ext cx="33069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molecular</a:t>
            </a:r>
            <a:r>
              <a:rPr lang="fr-FR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contaminant</a:t>
            </a:r>
            <a:endParaRPr lang="fr-FR" sz="14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r>
              <a:rPr lang="fr-FR" sz="1200" dirty="0">
                <a:solidFill>
                  <a:srgbClr val="002060"/>
                </a:solidFill>
                <a:cs typeface="Calibri" panose="020F0502020204030204" pitchFamily="34" charset="0"/>
              </a:rPr>
              <a:t>accumulation </a:t>
            </a:r>
            <a:r>
              <a:rPr lang="fr-FR" sz="1200" dirty="0" smtClean="0">
                <a:solidFill>
                  <a:srgbClr val="002060"/>
                </a:solidFill>
                <a:cs typeface="Calibri" panose="020F0502020204030204" pitchFamily="34" charset="0"/>
              </a:rPr>
              <a:t>of </a:t>
            </a:r>
            <a:r>
              <a:rPr lang="fr-FR" sz="1200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monolayers</a:t>
            </a:r>
            <a:r>
              <a:rPr lang="fr-FR" sz="1200" dirty="0" smtClean="0">
                <a:solidFill>
                  <a:srgbClr val="002060"/>
                </a:solidFill>
                <a:cs typeface="Calibri" panose="020F0502020204030204" pitchFamily="34" charset="0"/>
              </a:rPr>
              <a:t> (10 to 100 nm) </a:t>
            </a:r>
            <a:endParaRPr lang="fr-FR" sz="12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r>
              <a:rPr lang="fr-FR" sz="12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mainly</a:t>
            </a:r>
            <a:r>
              <a:rPr lang="fr-FR" sz="12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in flight, </a:t>
            </a:r>
            <a:r>
              <a:rPr lang="fr-FR" sz="12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sometimes</a:t>
            </a:r>
            <a:r>
              <a:rPr lang="fr-FR" sz="12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on </a:t>
            </a:r>
            <a:r>
              <a:rPr lang="fr-FR" sz="12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ground</a:t>
            </a:r>
            <a:endParaRPr lang="fr-FR" sz="1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247155" y="1411237"/>
            <a:ext cx="1224000" cy="1224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lipse 16"/>
          <p:cNvSpPr/>
          <p:nvPr/>
        </p:nvSpPr>
        <p:spPr>
          <a:xfrm>
            <a:off x="286335" y="1370514"/>
            <a:ext cx="1224000" cy="1224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226090" y="881154"/>
            <a:ext cx="973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 smtClean="0">
                <a:solidFill>
                  <a:srgbClr val="002060"/>
                </a:solidFill>
                <a:cs typeface="Arial" pitchFamily="34" charset="0"/>
              </a:rPr>
              <a:t>Contaminant </a:t>
            </a:r>
            <a:r>
              <a:rPr lang="fr-FR" altLang="fr-FR" sz="1200" dirty="0" smtClean="0">
                <a:solidFill>
                  <a:srgbClr val="002060"/>
                </a:solidFill>
                <a:cs typeface="Arial" pitchFamily="34" charset="0"/>
              </a:rPr>
              <a:t>(ECSS-Q-ST-70-01): </a:t>
            </a:r>
            <a:r>
              <a:rPr lang="en-US" sz="1200" dirty="0">
                <a:solidFill>
                  <a:srgbClr val="002060"/>
                </a:solidFill>
              </a:rPr>
              <a:t>any unwanted molecular or particulate matter (including </a:t>
            </a:r>
            <a:r>
              <a:rPr lang="en-US" sz="1200" dirty="0" smtClean="0">
                <a:solidFill>
                  <a:srgbClr val="002060"/>
                </a:solidFill>
              </a:rPr>
              <a:t>microbiological matter</a:t>
            </a:r>
            <a:r>
              <a:rPr lang="en-US" sz="1200" dirty="0">
                <a:solidFill>
                  <a:srgbClr val="002060"/>
                </a:solidFill>
              </a:rPr>
              <a:t>) on the surface or in the environment of interest, that can affect </a:t>
            </a:r>
            <a:r>
              <a:rPr lang="en-US" sz="1200" dirty="0" smtClean="0">
                <a:solidFill>
                  <a:srgbClr val="002060"/>
                </a:solidFill>
              </a:rPr>
              <a:t>or degrade </a:t>
            </a:r>
            <a:r>
              <a:rPr lang="en-US" sz="1200" dirty="0">
                <a:solidFill>
                  <a:srgbClr val="002060"/>
                </a:solidFill>
              </a:rPr>
              <a:t>the relevant performance or life time</a:t>
            </a:r>
            <a:endParaRPr lang="fr-FR" altLang="fr-FR" sz="12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0647" y="3437795"/>
            <a:ext cx="28589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err="1" smtClean="0">
                <a:solidFill>
                  <a:srgbClr val="002060"/>
                </a:solidFill>
                <a:cs typeface="Arial" pitchFamily="34" charset="0"/>
              </a:rPr>
              <a:t>Cleanliness</a:t>
            </a:r>
            <a:r>
              <a:rPr lang="fr-FR" altLang="fr-FR" sz="1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altLang="fr-FR" sz="1200" dirty="0" err="1" smtClean="0">
                <a:solidFill>
                  <a:srgbClr val="002060"/>
                </a:solidFill>
                <a:cs typeface="Arial" pitchFamily="34" charset="0"/>
              </a:rPr>
              <a:t>levels</a:t>
            </a:r>
            <a:r>
              <a:rPr lang="fr-FR" altLang="fr-FR" sz="1200" dirty="0" smtClean="0">
                <a:solidFill>
                  <a:srgbClr val="002060"/>
                </a:solidFill>
                <a:cs typeface="Arial" pitchFamily="34" charset="0"/>
              </a:rPr>
              <a:t> vs </a:t>
            </a:r>
            <a:r>
              <a:rPr lang="fr-FR" altLang="fr-FR" sz="1200" dirty="0" err="1" smtClean="0">
                <a:solidFill>
                  <a:srgbClr val="002060"/>
                </a:solidFill>
                <a:cs typeface="Arial" pitchFamily="34" charset="0"/>
              </a:rPr>
              <a:t>expected</a:t>
            </a:r>
            <a:r>
              <a:rPr lang="fr-FR" altLang="fr-FR" sz="1200" dirty="0" smtClean="0">
                <a:solidFill>
                  <a:srgbClr val="002060"/>
                </a:solidFill>
                <a:cs typeface="Arial" pitchFamily="34" charset="0"/>
              </a:rPr>
              <a:t> performance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 smtClean="0">
                <a:solidFill>
                  <a:srgbClr val="002060"/>
                </a:solidFill>
                <a:cs typeface="Arial" pitchFamily="34" charset="0"/>
              </a:rPr>
              <a:t>Budgets to </a:t>
            </a:r>
            <a:r>
              <a:rPr lang="fr-FR" altLang="fr-FR" sz="1200" b="1" dirty="0" err="1" smtClean="0">
                <a:solidFill>
                  <a:srgbClr val="002060"/>
                </a:solidFill>
                <a:cs typeface="Arial" pitchFamily="34" charset="0"/>
              </a:rPr>
              <a:t>be</a:t>
            </a:r>
            <a:r>
              <a:rPr lang="fr-FR" altLang="fr-FR" sz="1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altLang="fr-FR" sz="1200" b="1" dirty="0" err="1" smtClean="0">
                <a:solidFill>
                  <a:srgbClr val="002060"/>
                </a:solidFill>
                <a:cs typeface="Arial" pitchFamily="34" charset="0"/>
              </a:rPr>
              <a:t>defined</a:t>
            </a:r>
            <a:r>
              <a:rPr lang="fr-FR" altLang="fr-FR" sz="1200" b="1" dirty="0" smtClean="0">
                <a:solidFill>
                  <a:srgbClr val="002060"/>
                </a:solidFill>
                <a:cs typeface="Arial" pitchFamily="34" charset="0"/>
              </a:rPr>
              <a:t> and to </a:t>
            </a:r>
            <a:r>
              <a:rPr lang="fr-FR" altLang="fr-FR" sz="1200" b="1" dirty="0" err="1" smtClean="0">
                <a:solidFill>
                  <a:srgbClr val="002060"/>
                </a:solidFill>
                <a:cs typeface="Arial" pitchFamily="34" charset="0"/>
              </a:rPr>
              <a:t>be</a:t>
            </a:r>
            <a:r>
              <a:rPr lang="fr-FR" altLang="fr-FR" sz="1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altLang="fr-FR" sz="1200" b="1" dirty="0" err="1" smtClean="0">
                <a:solidFill>
                  <a:srgbClr val="002060"/>
                </a:solidFill>
                <a:cs typeface="Arial" pitchFamily="34" charset="0"/>
              </a:rPr>
              <a:t>respected</a:t>
            </a:r>
            <a:r>
              <a:rPr lang="fr-FR" altLang="fr-FR" sz="1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altLang="fr-FR" sz="1200" dirty="0" smtClean="0">
                <a:solidFill>
                  <a:srgbClr val="002060"/>
                </a:solidFill>
                <a:cs typeface="Arial" pitchFamily="34" charset="0"/>
              </a:rPr>
              <a:t>on </a:t>
            </a:r>
            <a:r>
              <a:rPr lang="fr-FR" altLang="fr-FR" sz="1200" dirty="0" err="1" smtClean="0">
                <a:solidFill>
                  <a:srgbClr val="002060"/>
                </a:solidFill>
                <a:cs typeface="Arial" pitchFamily="34" charset="0"/>
              </a:rPr>
              <a:t>ground</a:t>
            </a:r>
            <a:r>
              <a:rPr lang="fr-FR" altLang="fr-FR" sz="1200" dirty="0" smtClean="0">
                <a:solidFill>
                  <a:srgbClr val="002060"/>
                </a:solidFill>
                <a:cs typeface="Arial" pitchFamily="34" charset="0"/>
              </a:rPr>
              <a:t> and in flight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1200" dirty="0">
              <a:solidFill>
                <a:srgbClr val="00206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olidFill>
                  <a:srgbClr val="002060"/>
                </a:solidFill>
                <a:cs typeface="Arial" pitchFamily="34" charset="0"/>
              </a:rPr>
              <a:t>How to </a:t>
            </a:r>
            <a:r>
              <a:rPr lang="fr-FR" altLang="fr-FR" sz="1600" b="1" dirty="0" err="1" smtClean="0">
                <a:solidFill>
                  <a:srgbClr val="002060"/>
                </a:solidFill>
                <a:cs typeface="Arial" pitchFamily="34" charset="0"/>
              </a:rPr>
              <a:t>proceed</a:t>
            </a:r>
            <a:r>
              <a:rPr lang="fr-FR" altLang="fr-FR" sz="1600" b="1" dirty="0" smtClean="0">
                <a:solidFill>
                  <a:srgbClr val="002060"/>
                </a:solidFill>
                <a:cs typeface="Arial" pitchFamily="34" charset="0"/>
              </a:rPr>
              <a:t>?</a:t>
            </a:r>
            <a:endParaRPr lang="fr-FR" altLang="fr-FR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033811" y="2818222"/>
            <a:ext cx="1960211" cy="2676771"/>
            <a:chOff x="-3386424" y="2923550"/>
            <a:chExt cx="1960211" cy="267677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386424" y="2923550"/>
              <a:ext cx="1589946" cy="2507494"/>
            </a:xfrm>
            <a:prstGeom prst="rect">
              <a:avLst/>
            </a:prstGeom>
          </p:spPr>
        </p:pic>
        <p:sp>
          <p:nvSpPr>
            <p:cNvPr id="20" name="Text Box 43"/>
            <p:cNvSpPr txBox="1">
              <a:spLocks noChangeAspect="1" noChangeArrowheads="1"/>
            </p:cNvSpPr>
            <p:nvPr/>
          </p:nvSpPr>
          <p:spPr bwMode="auto">
            <a:xfrm>
              <a:off x="-2359760" y="5218814"/>
              <a:ext cx="933547" cy="38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9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© </a:t>
              </a:r>
              <a:r>
                <a:rPr lang="fr-FR" sz="900" kern="120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CNES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6090" y="557502"/>
            <a:ext cx="8749709" cy="369332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3" name="Text Box 43"/>
          <p:cNvSpPr txBox="1">
            <a:spLocks noChangeAspect="1" noChangeArrowheads="1"/>
          </p:cNvSpPr>
          <p:nvPr/>
        </p:nvSpPr>
        <p:spPr bwMode="auto">
          <a:xfrm>
            <a:off x="1474501" y="5079342"/>
            <a:ext cx="933547" cy="3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fr-FR" sz="9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</a:t>
            </a:r>
            <a:r>
              <a:rPr lang="fr-FR" sz="900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CNES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43"/>
          <p:cNvSpPr txBox="1">
            <a:spLocks noChangeAspect="1" noChangeArrowheads="1"/>
          </p:cNvSpPr>
          <p:nvPr/>
        </p:nvSpPr>
        <p:spPr bwMode="auto">
          <a:xfrm>
            <a:off x="1474500" y="3770408"/>
            <a:ext cx="933547" cy="3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fr-FR" sz="9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</a:t>
            </a:r>
            <a:r>
              <a:rPr lang="fr-FR" sz="900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CNES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286335" y="2814486"/>
            <a:ext cx="497276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06388"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179388" defTabSz="306388"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2pPr>
            <a:lvl3pPr marL="1143000" indent="-228600" defTabSz="306388"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3pPr>
            <a:lvl4pPr marL="1600200" indent="-228600" defTabSz="306388"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4pPr>
            <a:lvl5pPr marL="2057400" indent="-228600" defTabSz="306388"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5pPr>
            <a:lvl6pPr marL="2514600" indent="-228600" defTabSz="306388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6pPr>
            <a:lvl7pPr marL="2971800" indent="-228600" defTabSz="306388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7pPr>
            <a:lvl8pPr marL="3429000" indent="-228600" defTabSz="306388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8pPr>
            <a:lvl9pPr marL="3886200" indent="-228600" defTabSz="306388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400">
                <a:solidFill>
                  <a:srgbClr val="003399"/>
                </a:solidFill>
                <a:latin typeface="Comic Sans MS" panose="030F0702030302020204" pitchFamily="66" charset="0"/>
              </a:defRPr>
            </a:lvl9pPr>
          </a:lstStyle>
          <a:p>
            <a:pPr>
              <a:buClr>
                <a:srgbClr val="002060"/>
              </a:buClr>
              <a:buSzPct val="85000"/>
            </a:pPr>
            <a:r>
              <a:rPr lang="fr-FR" altLang="fr-FR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Consequences</a:t>
            </a:r>
            <a:r>
              <a:rPr lang="fr-FR" altLang="fr-FR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of </a:t>
            </a:r>
            <a:r>
              <a:rPr lang="fr-FR" altLang="fr-FR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molecular</a:t>
            </a:r>
            <a:r>
              <a:rPr lang="fr-FR" altLang="fr-FR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contamination</a:t>
            </a:r>
          </a:p>
          <a:p>
            <a:pPr>
              <a:buClr>
                <a:srgbClr val="002060"/>
              </a:buClr>
              <a:buSzPct val="85000"/>
            </a:pPr>
            <a:endParaRPr lang="fr-FR" altLang="fr-FR" sz="1200" dirty="0" smtClean="0">
              <a:solidFill>
                <a:srgbClr val="002060"/>
              </a:solidFill>
              <a:latin typeface="+mj-lt"/>
              <a:ea typeface="ヒラギノ角ゴ Pro W3" charset="-128"/>
            </a:endParaRPr>
          </a:p>
          <a:p>
            <a:pPr marL="171450" indent="-17145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fr-FR" altLang="fr-FR" sz="1200" dirty="0" err="1" smtClean="0">
                <a:solidFill>
                  <a:srgbClr val="002060"/>
                </a:solidFill>
                <a:latin typeface="+mj-lt"/>
              </a:rPr>
              <a:t>Degradation</a:t>
            </a:r>
            <a:r>
              <a:rPr lang="fr-FR" altLang="fr-FR" sz="1200" dirty="0" smtClean="0">
                <a:solidFill>
                  <a:srgbClr val="002060"/>
                </a:solidFill>
                <a:latin typeface="+mj-lt"/>
              </a:rPr>
              <a:t> of </a:t>
            </a:r>
            <a:r>
              <a:rPr lang="fr-FR" altLang="fr-FR" sz="1200" b="1" dirty="0" smtClean="0">
                <a:solidFill>
                  <a:srgbClr val="002060"/>
                </a:solidFill>
                <a:latin typeface="+mj-lt"/>
              </a:rPr>
              <a:t>thermal control surfaces </a:t>
            </a:r>
          </a:p>
          <a:p>
            <a:pPr marL="171450" indent="-17145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fr-FR" altLang="fr-FR" sz="1200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Performance </a:t>
            </a:r>
            <a:r>
              <a:rPr lang="fr-FR" altLang="fr-FR" sz="1200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loss</a:t>
            </a:r>
            <a:r>
              <a:rPr lang="fr-FR" altLang="fr-FR" sz="1200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of </a:t>
            </a:r>
            <a:r>
              <a:rPr lang="fr-FR" altLang="fr-FR" sz="1200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optical</a:t>
            </a:r>
            <a:r>
              <a:rPr lang="fr-FR" altLang="fr-FR" sz="1200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</a:t>
            </a:r>
            <a:r>
              <a:rPr lang="fr-FR" altLang="fr-FR" sz="1200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systems</a:t>
            </a:r>
            <a:r>
              <a:rPr lang="fr-FR" altLang="fr-FR" sz="1200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</a:t>
            </a:r>
            <a:endParaRPr lang="fr-FR" altLang="fr-FR" sz="1200" dirty="0">
              <a:solidFill>
                <a:srgbClr val="002060"/>
              </a:solidFill>
              <a:latin typeface="+mj-lt"/>
              <a:ea typeface="ヒラギノ角ゴ Pro W3" charset="-128"/>
            </a:endParaRPr>
          </a:p>
          <a:p>
            <a:pPr marL="171450" indent="-171450"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</a:pPr>
            <a:r>
              <a:rPr lang="fr-FR" altLang="fr-FR" sz="1200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Loss</a:t>
            </a:r>
            <a:r>
              <a:rPr lang="fr-FR" altLang="fr-FR" sz="1200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of </a:t>
            </a:r>
            <a:r>
              <a:rPr lang="fr-FR" altLang="fr-FR" sz="1200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electrical</a:t>
            </a:r>
            <a:r>
              <a:rPr lang="fr-FR" altLang="fr-FR" sz="1200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contact </a:t>
            </a:r>
            <a:endParaRPr lang="fr-FR" altLang="fr-FR" sz="1200" dirty="0" smtClean="0">
              <a:solidFill>
                <a:srgbClr val="002060"/>
              </a:solidFill>
              <a:latin typeface="+mj-lt"/>
              <a:ea typeface="ヒラギノ角ゴ Pro W3" charset="-128"/>
            </a:endParaRPr>
          </a:p>
          <a:p>
            <a:pPr>
              <a:buClr>
                <a:srgbClr val="002060"/>
              </a:buClr>
              <a:buSzPct val="85000"/>
              <a:buFont typeface="Monotype Sorts" pitchFamily="2" charset="2"/>
              <a:buChar char="q"/>
            </a:pPr>
            <a:r>
              <a:rPr lang="fr-FR" altLang="fr-FR" sz="1200" dirty="0">
                <a:solidFill>
                  <a:srgbClr val="002060"/>
                </a:solidFill>
                <a:latin typeface="+mj-lt"/>
                <a:ea typeface="ヒラギノ角ゴ Pro W3" charset="-128"/>
              </a:rPr>
              <a:t> </a:t>
            </a:r>
            <a:r>
              <a:rPr lang="fr-FR" altLang="fr-FR" sz="1200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Increase</a:t>
            </a:r>
            <a:r>
              <a:rPr lang="fr-FR" altLang="fr-FR" sz="1200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of </a:t>
            </a:r>
            <a:r>
              <a:rPr lang="fr-FR" altLang="fr-FR" sz="1200" b="1" dirty="0" err="1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internal</a:t>
            </a:r>
            <a:r>
              <a:rPr lang="fr-FR" altLang="fr-FR" sz="1200" b="1" dirty="0" smtClean="0">
                <a:solidFill>
                  <a:srgbClr val="002060"/>
                </a:solidFill>
                <a:latin typeface="+mj-lt"/>
                <a:ea typeface="ヒラギノ角ゴ Pro W3" charset="-128"/>
              </a:rPr>
              <a:t> pressure </a:t>
            </a:r>
            <a:endParaRPr lang="fr-FR" altLang="fr-FR" sz="1200" dirty="0">
              <a:solidFill>
                <a:srgbClr val="002060"/>
              </a:solidFill>
              <a:latin typeface="+mj-lt"/>
              <a:ea typeface="ヒラギノ角ゴ Pro W3" charset="-128"/>
            </a:endParaRPr>
          </a:p>
          <a:p>
            <a:pPr marL="266700"/>
            <a:endParaRPr lang="fr-FR" altLang="fr-FR" sz="1200" dirty="0">
              <a:solidFill>
                <a:srgbClr val="002060"/>
              </a:solidFill>
              <a:latin typeface="+mj-lt"/>
              <a:ea typeface="ヒラギノ角ゴ Pro W3" charset="-128"/>
            </a:endParaRPr>
          </a:p>
          <a:p>
            <a:pPr lvl="1">
              <a:buClr>
                <a:srgbClr val="FFFF99"/>
              </a:buClr>
              <a:buSzPct val="85000"/>
              <a:buFontTx/>
              <a:buChar char="-"/>
            </a:pPr>
            <a:endParaRPr lang="fr-FR" altLang="fr-FR" sz="1200" dirty="0">
              <a:solidFill>
                <a:srgbClr val="002060"/>
              </a:solidFill>
              <a:latin typeface="+mj-lt"/>
              <a:ea typeface="ヒラギノ角ゴ Pro W3" charset="-128"/>
            </a:endParaRPr>
          </a:p>
        </p:txBody>
      </p:sp>
      <p:pic>
        <p:nvPicPr>
          <p:cNvPr id="59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8" y="4356117"/>
            <a:ext cx="1549425" cy="107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759687" y="4352559"/>
            <a:ext cx="138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migration of </a:t>
            </a:r>
            <a:r>
              <a:rPr lang="fr-FR" sz="900" b="1" dirty="0" err="1" smtClean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cleaning</a:t>
            </a:r>
            <a:r>
              <a:rPr lang="fr-FR" sz="900" b="1" dirty="0" smtClean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 </a:t>
            </a:r>
            <a:r>
              <a:rPr lang="fr-FR" sz="900" b="1" dirty="0" err="1" smtClean="0">
                <a:solidFill>
                  <a:schemeClr val="bg1"/>
                </a:solidFill>
                <a:latin typeface="+mj-lt"/>
                <a:ea typeface="ヒラギノ角ゴ Pro W3"/>
                <a:cs typeface="ヒラギノ角ゴ Pro W3"/>
              </a:rPr>
              <a:t>residues</a:t>
            </a:r>
            <a:endParaRPr lang="fr-FR" sz="900" b="1" dirty="0">
              <a:solidFill>
                <a:schemeClr val="bg1"/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pic>
        <p:nvPicPr>
          <p:cNvPr id="62" name="Picture 2" descr="D:\Utilisateurs\bourcierf\Documents\Qualité\Colloques\2016 SPIE Optics + Photonics\10_Presentation orale\Images\P8190034.jpg">
            <a:extLst>
              <a:ext uri="{FF2B5EF4-FFF2-40B4-BE49-F238E27FC236}">
                <a16:creationId xmlns:a16="http://schemas.microsoft.com/office/drawing/2014/main" id="{6168FA9E-BA49-4F8A-AFDB-A9780311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4872" y="4356116"/>
            <a:ext cx="1762032" cy="10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3DD372EE-9215-4D2C-B0BB-7B485430C150}"/>
              </a:ext>
            </a:extLst>
          </p:cNvPr>
          <p:cNvSpPr txBox="1"/>
          <p:nvPr/>
        </p:nvSpPr>
        <p:spPr>
          <a:xfrm>
            <a:off x="2207143" y="4375643"/>
            <a:ext cx="22083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Solder flux on </a:t>
            </a:r>
            <a:r>
              <a:rPr lang="fr-FR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endParaRPr lang="fr-F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sp>
        <p:nvSpPr>
          <p:cNvPr id="25" name="Flèche droite 24"/>
          <p:cNvSpPr/>
          <p:nvPr/>
        </p:nvSpPr>
        <p:spPr>
          <a:xfrm>
            <a:off x="4802861" y="3999327"/>
            <a:ext cx="843593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5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2" grpId="0"/>
      <p:bldP spid="60" grpId="0"/>
      <p:bldP spid="63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92"/>
          <p:cNvGrpSpPr>
            <a:grpSpLocks/>
          </p:cNvGrpSpPr>
          <p:nvPr/>
        </p:nvGrpSpPr>
        <p:grpSpPr bwMode="auto">
          <a:xfrm>
            <a:off x="362989" y="4421469"/>
            <a:ext cx="2314309" cy="848626"/>
            <a:chOff x="102" y="3203"/>
            <a:chExt cx="1812" cy="652"/>
          </a:xfrm>
        </p:grpSpPr>
        <p:pic>
          <p:nvPicPr>
            <p:cNvPr id="43" name="Picture 88" descr="p-xylene-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795888">
              <a:off x="102" y="3203"/>
              <a:ext cx="918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Group 38"/>
            <p:cNvGrpSpPr>
              <a:grpSpLocks noChangeAspect="1"/>
            </p:cNvGrpSpPr>
            <p:nvPr/>
          </p:nvGrpSpPr>
          <p:grpSpPr bwMode="auto">
            <a:xfrm>
              <a:off x="1202" y="3249"/>
              <a:ext cx="712" cy="606"/>
              <a:chOff x="0" y="1969"/>
              <a:chExt cx="1451" cy="1317"/>
            </a:xfrm>
          </p:grpSpPr>
          <p:grpSp>
            <p:nvGrpSpPr>
              <p:cNvPr id="48" name="Group 39"/>
              <p:cNvGrpSpPr>
                <a:grpSpLocks noChangeAspect="1"/>
              </p:cNvGrpSpPr>
              <p:nvPr/>
            </p:nvGrpSpPr>
            <p:grpSpPr bwMode="auto">
              <a:xfrm>
                <a:off x="0" y="2329"/>
                <a:ext cx="990" cy="957"/>
                <a:chOff x="2835" y="618"/>
                <a:chExt cx="1131" cy="1089"/>
              </a:xfrm>
            </p:grpSpPr>
            <p:sp>
              <p:nvSpPr>
                <p:cNvPr id="94" name="AutoShap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174" y="618"/>
                  <a:ext cx="453" cy="363"/>
                </a:xfrm>
                <a:prstGeom prst="hexagon">
                  <a:avLst>
                    <a:gd name="adj" fmla="val 31198"/>
                    <a:gd name="vf" fmla="val 11547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 type="none" w="med" len="lg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95" name="AutoShap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798"/>
                  <a:ext cx="453" cy="363"/>
                </a:xfrm>
                <a:prstGeom prst="hexagon">
                  <a:avLst>
                    <a:gd name="adj" fmla="val 31198"/>
                    <a:gd name="vf" fmla="val 11547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 type="none" w="med" len="lg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96" name="AutoShap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513" y="798"/>
                  <a:ext cx="453" cy="363"/>
                </a:xfrm>
                <a:prstGeom prst="hexagon">
                  <a:avLst>
                    <a:gd name="adj" fmla="val 31198"/>
                    <a:gd name="vf" fmla="val 11547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 type="none" w="med" len="lg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97" name="AutoShap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73" y="981"/>
                  <a:ext cx="453" cy="363"/>
                </a:xfrm>
                <a:prstGeom prst="hexagon">
                  <a:avLst>
                    <a:gd name="adj" fmla="val 31198"/>
                    <a:gd name="vf" fmla="val 11547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 type="none" w="med" len="lg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98" name="AutoShap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1161"/>
                  <a:ext cx="453" cy="363"/>
                </a:xfrm>
                <a:prstGeom prst="hexagon">
                  <a:avLst>
                    <a:gd name="adj" fmla="val 31198"/>
                    <a:gd name="vf" fmla="val 11547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 type="none" w="med" len="lg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99" name="AutoShap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513" y="1161"/>
                  <a:ext cx="453" cy="363"/>
                </a:xfrm>
                <a:prstGeom prst="hexagon">
                  <a:avLst>
                    <a:gd name="adj" fmla="val 31198"/>
                    <a:gd name="vf" fmla="val 11547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 type="none" w="med" len="lg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100" name="AutoShap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3173" y="1344"/>
                  <a:ext cx="453" cy="363"/>
                </a:xfrm>
                <a:prstGeom prst="hexagon">
                  <a:avLst>
                    <a:gd name="adj" fmla="val 31198"/>
                    <a:gd name="vf" fmla="val 115470"/>
                  </a:avLst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 type="none" w="med" len="lg"/>
                </a:ln>
              </p:spPr>
              <p:txBody>
                <a:bodyPr wrap="none" anchor="ctr"/>
                <a:lstStyle/>
                <a:p>
                  <a:endParaRPr lang="fr-FR" sz="1400"/>
                </a:p>
              </p:txBody>
            </p:sp>
          </p:grpSp>
          <p:sp>
            <p:nvSpPr>
              <p:cNvPr id="49" name="Freeform 47"/>
              <p:cNvSpPr>
                <a:spLocks noChangeAspect="1"/>
              </p:cNvSpPr>
              <p:nvPr/>
            </p:nvSpPr>
            <p:spPr bwMode="auto">
              <a:xfrm>
                <a:off x="99" y="2129"/>
                <a:ext cx="457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0" name="Freeform 48"/>
              <p:cNvSpPr>
                <a:spLocks noChangeAspect="1"/>
              </p:cNvSpPr>
              <p:nvPr/>
            </p:nvSpPr>
            <p:spPr bwMode="auto">
              <a:xfrm>
                <a:off x="397" y="1970"/>
                <a:ext cx="457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1" name="Freeform 49"/>
              <p:cNvSpPr>
                <a:spLocks noChangeAspect="1"/>
              </p:cNvSpPr>
              <p:nvPr/>
            </p:nvSpPr>
            <p:spPr bwMode="auto">
              <a:xfrm>
                <a:off x="595" y="1970"/>
                <a:ext cx="458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2" name="Freeform 50"/>
              <p:cNvSpPr>
                <a:spLocks noChangeAspect="1"/>
              </p:cNvSpPr>
              <p:nvPr/>
            </p:nvSpPr>
            <p:spPr bwMode="auto">
              <a:xfrm>
                <a:off x="694" y="2129"/>
                <a:ext cx="457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6" name="Freeform 51"/>
              <p:cNvSpPr>
                <a:spLocks noChangeAspect="1"/>
              </p:cNvSpPr>
              <p:nvPr/>
            </p:nvSpPr>
            <p:spPr bwMode="auto">
              <a:xfrm>
                <a:off x="890" y="2129"/>
                <a:ext cx="457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7" name="Freeform 52"/>
              <p:cNvSpPr>
                <a:spLocks noChangeAspect="1"/>
              </p:cNvSpPr>
              <p:nvPr/>
            </p:nvSpPr>
            <p:spPr bwMode="auto">
              <a:xfrm>
                <a:off x="993" y="2288"/>
                <a:ext cx="457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8" name="Freeform 53"/>
              <p:cNvSpPr>
                <a:spLocks noChangeAspect="1"/>
              </p:cNvSpPr>
              <p:nvPr/>
            </p:nvSpPr>
            <p:spPr bwMode="auto">
              <a:xfrm>
                <a:off x="894" y="2448"/>
                <a:ext cx="457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61" name="Freeform 54"/>
              <p:cNvSpPr>
                <a:spLocks noChangeAspect="1"/>
              </p:cNvSpPr>
              <p:nvPr/>
            </p:nvSpPr>
            <p:spPr bwMode="auto">
              <a:xfrm>
                <a:off x="993" y="2607"/>
                <a:ext cx="457" cy="357"/>
              </a:xfrm>
              <a:custGeom>
                <a:avLst/>
                <a:gdLst>
                  <a:gd name="T0" fmla="*/ 0 w 522"/>
                  <a:gd name="T1" fmla="*/ 406 h 406"/>
                  <a:gd name="T2" fmla="*/ 522 w 522"/>
                  <a:gd name="T3" fmla="*/ 0 h 406"/>
                  <a:gd name="T4" fmla="*/ 0 60000 65536"/>
                  <a:gd name="T5" fmla="*/ 0 60000 65536"/>
                  <a:gd name="T6" fmla="*/ 0 w 522"/>
                  <a:gd name="T7" fmla="*/ 0 h 406"/>
                  <a:gd name="T8" fmla="*/ 522 w 522"/>
                  <a:gd name="T9" fmla="*/ 406 h 4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406">
                    <a:moveTo>
                      <a:pt x="0" y="406"/>
                    </a:moveTo>
                    <a:lnTo>
                      <a:pt x="522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66" name="Freeform 55"/>
              <p:cNvSpPr>
                <a:spLocks noChangeAspect="1"/>
              </p:cNvSpPr>
              <p:nvPr/>
            </p:nvSpPr>
            <p:spPr bwMode="auto">
              <a:xfrm>
                <a:off x="595" y="3124"/>
                <a:ext cx="201" cy="159"/>
              </a:xfrm>
              <a:custGeom>
                <a:avLst/>
                <a:gdLst>
                  <a:gd name="T0" fmla="*/ 0 w 229"/>
                  <a:gd name="T1" fmla="*/ 181 h 181"/>
                  <a:gd name="T2" fmla="*/ 229 w 229"/>
                  <a:gd name="T3" fmla="*/ 0 h 181"/>
                  <a:gd name="T4" fmla="*/ 0 60000 65536"/>
                  <a:gd name="T5" fmla="*/ 0 60000 65536"/>
                  <a:gd name="T6" fmla="*/ 0 w 229"/>
                  <a:gd name="T7" fmla="*/ 0 h 181"/>
                  <a:gd name="T8" fmla="*/ 229 w 229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9" h="181">
                    <a:moveTo>
                      <a:pt x="0" y="181"/>
                    </a:moveTo>
                    <a:lnTo>
                      <a:pt x="229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67" name="Freeform 56"/>
              <p:cNvSpPr>
                <a:spLocks noChangeAspect="1"/>
              </p:cNvSpPr>
              <p:nvPr/>
            </p:nvSpPr>
            <p:spPr bwMode="auto">
              <a:xfrm>
                <a:off x="556" y="2129"/>
                <a:ext cx="95" cy="1"/>
              </a:xfrm>
              <a:custGeom>
                <a:avLst/>
                <a:gdLst>
                  <a:gd name="T0" fmla="*/ 0 w 108"/>
                  <a:gd name="T1" fmla="*/ 0 h 1"/>
                  <a:gd name="T2" fmla="*/ 108 w 108"/>
                  <a:gd name="T3" fmla="*/ 0 h 1"/>
                  <a:gd name="T4" fmla="*/ 0 60000 65536"/>
                  <a:gd name="T5" fmla="*/ 0 60000 65536"/>
                  <a:gd name="T6" fmla="*/ 0 w 108"/>
                  <a:gd name="T7" fmla="*/ 0 h 1"/>
                  <a:gd name="T8" fmla="*/ 108 w 10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8" h="1">
                    <a:moveTo>
                      <a:pt x="0" y="0"/>
                    </a:moveTo>
                    <a:lnTo>
                      <a:pt x="108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68" name="Freeform 57"/>
              <p:cNvSpPr>
                <a:spLocks noChangeAspect="1"/>
              </p:cNvSpPr>
              <p:nvPr/>
            </p:nvSpPr>
            <p:spPr bwMode="auto">
              <a:xfrm>
                <a:off x="853" y="1969"/>
                <a:ext cx="199" cy="1"/>
              </a:xfrm>
              <a:custGeom>
                <a:avLst/>
                <a:gdLst>
                  <a:gd name="T0" fmla="*/ 0 w 227"/>
                  <a:gd name="T1" fmla="*/ 0 h 1"/>
                  <a:gd name="T2" fmla="*/ 227 w 227"/>
                  <a:gd name="T3" fmla="*/ 0 h 1"/>
                  <a:gd name="T4" fmla="*/ 0 60000 65536"/>
                  <a:gd name="T5" fmla="*/ 0 60000 65536"/>
                  <a:gd name="T6" fmla="*/ 0 w 227"/>
                  <a:gd name="T7" fmla="*/ 0 h 1"/>
                  <a:gd name="T8" fmla="*/ 227 w 22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7" h="1">
                    <a:moveTo>
                      <a:pt x="0" y="0"/>
                    </a:moveTo>
                    <a:lnTo>
                      <a:pt x="227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69" name="Freeform 58"/>
              <p:cNvSpPr>
                <a:spLocks noChangeAspect="1"/>
              </p:cNvSpPr>
              <p:nvPr/>
            </p:nvSpPr>
            <p:spPr bwMode="auto">
              <a:xfrm>
                <a:off x="1053" y="1970"/>
                <a:ext cx="99" cy="159"/>
              </a:xfrm>
              <a:custGeom>
                <a:avLst/>
                <a:gdLst>
                  <a:gd name="T0" fmla="*/ 0 w 112"/>
                  <a:gd name="T1" fmla="*/ 0 h 181"/>
                  <a:gd name="T2" fmla="*/ 112 w 112"/>
                  <a:gd name="T3" fmla="*/ 181 h 181"/>
                  <a:gd name="T4" fmla="*/ 0 60000 65536"/>
                  <a:gd name="T5" fmla="*/ 0 60000 65536"/>
                  <a:gd name="T6" fmla="*/ 0 w 112"/>
                  <a:gd name="T7" fmla="*/ 0 h 181"/>
                  <a:gd name="T8" fmla="*/ 112 w 112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2" h="181">
                    <a:moveTo>
                      <a:pt x="0" y="0"/>
                    </a:moveTo>
                    <a:lnTo>
                      <a:pt x="112" y="181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70" name="Freeform 59"/>
              <p:cNvSpPr>
                <a:spLocks noChangeAspect="1"/>
              </p:cNvSpPr>
              <p:nvPr/>
            </p:nvSpPr>
            <p:spPr bwMode="auto">
              <a:xfrm>
                <a:off x="1152" y="2129"/>
                <a:ext cx="192" cy="1"/>
              </a:xfrm>
              <a:custGeom>
                <a:avLst/>
                <a:gdLst>
                  <a:gd name="T0" fmla="*/ 0 w 220"/>
                  <a:gd name="T1" fmla="*/ 0 h 1"/>
                  <a:gd name="T2" fmla="*/ 220 w 220"/>
                  <a:gd name="T3" fmla="*/ 0 h 1"/>
                  <a:gd name="T4" fmla="*/ 0 60000 65536"/>
                  <a:gd name="T5" fmla="*/ 0 60000 65536"/>
                  <a:gd name="T6" fmla="*/ 0 w 220"/>
                  <a:gd name="T7" fmla="*/ 0 h 1"/>
                  <a:gd name="T8" fmla="*/ 220 w 22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0" h="1">
                    <a:moveTo>
                      <a:pt x="0" y="0"/>
                    </a:moveTo>
                    <a:lnTo>
                      <a:pt x="220" y="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71" name="Freeform 60"/>
              <p:cNvSpPr>
                <a:spLocks noChangeAspect="1"/>
              </p:cNvSpPr>
              <p:nvPr/>
            </p:nvSpPr>
            <p:spPr bwMode="auto">
              <a:xfrm>
                <a:off x="1347" y="2129"/>
                <a:ext cx="102" cy="159"/>
              </a:xfrm>
              <a:custGeom>
                <a:avLst/>
                <a:gdLst>
                  <a:gd name="T0" fmla="*/ 0 w 117"/>
                  <a:gd name="T1" fmla="*/ 0 h 181"/>
                  <a:gd name="T2" fmla="*/ 117 w 117"/>
                  <a:gd name="T3" fmla="*/ 181 h 181"/>
                  <a:gd name="T4" fmla="*/ 0 60000 65536"/>
                  <a:gd name="T5" fmla="*/ 0 60000 65536"/>
                  <a:gd name="T6" fmla="*/ 0 w 117"/>
                  <a:gd name="T7" fmla="*/ 0 h 181"/>
                  <a:gd name="T8" fmla="*/ 117 w 117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7" h="181">
                    <a:moveTo>
                      <a:pt x="0" y="0"/>
                    </a:moveTo>
                    <a:lnTo>
                      <a:pt x="117" y="181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72" name="Freeform 61"/>
              <p:cNvSpPr>
                <a:spLocks noChangeAspect="1"/>
              </p:cNvSpPr>
              <p:nvPr/>
            </p:nvSpPr>
            <p:spPr bwMode="auto">
              <a:xfrm>
                <a:off x="1350" y="2290"/>
                <a:ext cx="101" cy="158"/>
              </a:xfrm>
              <a:custGeom>
                <a:avLst/>
                <a:gdLst>
                  <a:gd name="T0" fmla="*/ 115 w 115"/>
                  <a:gd name="T1" fmla="*/ 0 h 180"/>
                  <a:gd name="T2" fmla="*/ 0 w 115"/>
                  <a:gd name="T3" fmla="*/ 180 h 180"/>
                  <a:gd name="T4" fmla="*/ 0 60000 65536"/>
                  <a:gd name="T5" fmla="*/ 0 60000 65536"/>
                  <a:gd name="T6" fmla="*/ 0 w 115"/>
                  <a:gd name="T7" fmla="*/ 0 h 180"/>
                  <a:gd name="T8" fmla="*/ 115 w 115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" h="180">
                    <a:moveTo>
                      <a:pt x="115" y="0"/>
                    </a:moveTo>
                    <a:lnTo>
                      <a:pt x="0" y="18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73" name="Freeform 62"/>
              <p:cNvSpPr>
                <a:spLocks noChangeAspect="1"/>
              </p:cNvSpPr>
              <p:nvPr/>
            </p:nvSpPr>
            <p:spPr bwMode="auto">
              <a:xfrm>
                <a:off x="1350" y="2448"/>
                <a:ext cx="99" cy="158"/>
              </a:xfrm>
              <a:custGeom>
                <a:avLst/>
                <a:gdLst>
                  <a:gd name="T0" fmla="*/ 0 w 113"/>
                  <a:gd name="T1" fmla="*/ 0 h 180"/>
                  <a:gd name="T2" fmla="*/ 113 w 113"/>
                  <a:gd name="T3" fmla="*/ 180 h 180"/>
                  <a:gd name="T4" fmla="*/ 0 60000 65536"/>
                  <a:gd name="T5" fmla="*/ 0 60000 65536"/>
                  <a:gd name="T6" fmla="*/ 0 w 113"/>
                  <a:gd name="T7" fmla="*/ 0 h 180"/>
                  <a:gd name="T8" fmla="*/ 113 w 113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3" h="180">
                    <a:moveTo>
                      <a:pt x="0" y="0"/>
                    </a:moveTo>
                    <a:lnTo>
                      <a:pt x="113" y="180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</p:spPr>
            <p:txBody>
              <a:bodyPr/>
              <a:lstStyle/>
              <a:p>
                <a:endParaRPr lang="fr-FR" sz="1400"/>
              </a:p>
            </p:txBody>
          </p:sp>
          <p:grpSp>
            <p:nvGrpSpPr>
              <p:cNvPr id="74" name="Group 63"/>
              <p:cNvGrpSpPr>
                <a:grpSpLocks noChangeAspect="1"/>
              </p:cNvGrpSpPr>
              <p:nvPr/>
            </p:nvGrpSpPr>
            <p:grpSpPr bwMode="auto">
              <a:xfrm>
                <a:off x="99" y="2487"/>
                <a:ext cx="792" cy="637"/>
                <a:chOff x="2948" y="798"/>
                <a:chExt cx="905" cy="725"/>
              </a:xfrm>
            </p:grpSpPr>
            <p:sp>
              <p:nvSpPr>
                <p:cNvPr id="82" name="Freeform 64"/>
                <p:cNvSpPr>
                  <a:spLocks noChangeAspect="1"/>
                </p:cNvSpPr>
                <p:nvPr/>
              </p:nvSpPr>
              <p:spPr bwMode="auto">
                <a:xfrm>
                  <a:off x="3175" y="798"/>
                  <a:ext cx="113" cy="183"/>
                </a:xfrm>
                <a:custGeom>
                  <a:avLst/>
                  <a:gdLst>
                    <a:gd name="T0" fmla="*/ 0 w 113"/>
                    <a:gd name="T1" fmla="*/ 0 h 183"/>
                    <a:gd name="T2" fmla="*/ 113 w 113"/>
                    <a:gd name="T3" fmla="*/ 183 h 183"/>
                    <a:gd name="T4" fmla="*/ 0 60000 65536"/>
                    <a:gd name="T5" fmla="*/ 0 60000 65536"/>
                    <a:gd name="T6" fmla="*/ 0 w 113"/>
                    <a:gd name="T7" fmla="*/ 0 h 183"/>
                    <a:gd name="T8" fmla="*/ 113 w 113"/>
                    <a:gd name="T9" fmla="*/ 183 h 1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3" h="183">
                      <a:moveTo>
                        <a:pt x="0" y="0"/>
                      </a:moveTo>
                      <a:lnTo>
                        <a:pt x="113" y="183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3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3244" y="981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DDDDDD"/>
                  </a:solidFill>
                  <a:round/>
                  <a:headEnd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4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3243" y="1344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DDDDDD"/>
                  </a:solidFill>
                  <a:round/>
                  <a:headEnd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5" name="Freeform 67"/>
                <p:cNvSpPr>
                  <a:spLocks noChangeAspect="1"/>
                </p:cNvSpPr>
                <p:nvPr/>
              </p:nvSpPr>
              <p:spPr bwMode="auto">
                <a:xfrm>
                  <a:off x="3515" y="981"/>
                  <a:ext cx="113" cy="183"/>
                </a:xfrm>
                <a:custGeom>
                  <a:avLst/>
                  <a:gdLst>
                    <a:gd name="T0" fmla="*/ 0 w 113"/>
                    <a:gd name="T1" fmla="*/ 0 h 183"/>
                    <a:gd name="T2" fmla="*/ 113 w 113"/>
                    <a:gd name="T3" fmla="*/ 183 h 183"/>
                    <a:gd name="T4" fmla="*/ 0 60000 65536"/>
                    <a:gd name="T5" fmla="*/ 0 60000 65536"/>
                    <a:gd name="T6" fmla="*/ 0 w 113"/>
                    <a:gd name="T7" fmla="*/ 0 h 183"/>
                    <a:gd name="T8" fmla="*/ 113 w 113"/>
                    <a:gd name="T9" fmla="*/ 183 h 1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3" h="183">
                      <a:moveTo>
                        <a:pt x="0" y="0"/>
                      </a:moveTo>
                      <a:lnTo>
                        <a:pt x="113" y="183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6" name="Freeform 68"/>
                <p:cNvSpPr>
                  <a:spLocks noChangeAspect="1"/>
                </p:cNvSpPr>
                <p:nvPr/>
              </p:nvSpPr>
              <p:spPr bwMode="auto">
                <a:xfrm>
                  <a:off x="3515" y="1344"/>
                  <a:ext cx="111" cy="179"/>
                </a:xfrm>
                <a:custGeom>
                  <a:avLst/>
                  <a:gdLst>
                    <a:gd name="T0" fmla="*/ 0 w 111"/>
                    <a:gd name="T1" fmla="*/ 0 h 179"/>
                    <a:gd name="T2" fmla="*/ 111 w 111"/>
                    <a:gd name="T3" fmla="*/ 179 h 179"/>
                    <a:gd name="T4" fmla="*/ 0 60000 65536"/>
                    <a:gd name="T5" fmla="*/ 0 60000 65536"/>
                    <a:gd name="T6" fmla="*/ 0 w 111"/>
                    <a:gd name="T7" fmla="*/ 0 h 179"/>
                    <a:gd name="T8" fmla="*/ 111 w 111"/>
                    <a:gd name="T9" fmla="*/ 179 h 17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1" h="179">
                      <a:moveTo>
                        <a:pt x="0" y="0"/>
                      </a:moveTo>
                      <a:lnTo>
                        <a:pt x="111" y="179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7" name="Freeform 69"/>
                <p:cNvSpPr>
                  <a:spLocks noChangeAspect="1"/>
                </p:cNvSpPr>
                <p:nvPr/>
              </p:nvSpPr>
              <p:spPr bwMode="auto">
                <a:xfrm>
                  <a:off x="3172" y="1160"/>
                  <a:ext cx="115" cy="183"/>
                </a:xfrm>
                <a:custGeom>
                  <a:avLst/>
                  <a:gdLst>
                    <a:gd name="T0" fmla="*/ 0 w 115"/>
                    <a:gd name="T1" fmla="*/ 0 h 183"/>
                    <a:gd name="T2" fmla="*/ 115 w 115"/>
                    <a:gd name="T3" fmla="*/ 183 h 183"/>
                    <a:gd name="T4" fmla="*/ 0 60000 65536"/>
                    <a:gd name="T5" fmla="*/ 0 60000 65536"/>
                    <a:gd name="T6" fmla="*/ 0 w 115"/>
                    <a:gd name="T7" fmla="*/ 0 h 183"/>
                    <a:gd name="T8" fmla="*/ 115 w 115"/>
                    <a:gd name="T9" fmla="*/ 183 h 1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5" h="183">
                      <a:moveTo>
                        <a:pt x="0" y="0"/>
                      </a:moveTo>
                      <a:lnTo>
                        <a:pt x="115" y="183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8" name="Freeform 70"/>
                <p:cNvSpPr>
                  <a:spLocks noChangeAspect="1"/>
                </p:cNvSpPr>
                <p:nvPr/>
              </p:nvSpPr>
              <p:spPr bwMode="auto">
                <a:xfrm>
                  <a:off x="2948" y="1159"/>
                  <a:ext cx="249" cy="3"/>
                </a:xfrm>
                <a:custGeom>
                  <a:avLst/>
                  <a:gdLst>
                    <a:gd name="T0" fmla="*/ 0 w 249"/>
                    <a:gd name="T1" fmla="*/ 3 h 3"/>
                    <a:gd name="T2" fmla="*/ 249 w 249"/>
                    <a:gd name="T3" fmla="*/ 0 h 3"/>
                    <a:gd name="T4" fmla="*/ 0 60000 65536"/>
                    <a:gd name="T5" fmla="*/ 0 60000 65536"/>
                    <a:gd name="T6" fmla="*/ 0 w 249"/>
                    <a:gd name="T7" fmla="*/ 0 h 3"/>
                    <a:gd name="T8" fmla="*/ 249 w 249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9" h="3">
                      <a:moveTo>
                        <a:pt x="0" y="3"/>
                      </a:moveTo>
                      <a:lnTo>
                        <a:pt x="249" y="0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89" name="Freeform 71"/>
                <p:cNvSpPr>
                  <a:spLocks noChangeAspect="1"/>
                </p:cNvSpPr>
                <p:nvPr/>
              </p:nvSpPr>
              <p:spPr bwMode="auto">
                <a:xfrm>
                  <a:off x="3616" y="1162"/>
                  <a:ext cx="237" cy="1"/>
                </a:xfrm>
                <a:custGeom>
                  <a:avLst/>
                  <a:gdLst>
                    <a:gd name="T0" fmla="*/ 0 w 237"/>
                    <a:gd name="T1" fmla="*/ 1 h 1"/>
                    <a:gd name="T2" fmla="*/ 237 w 237"/>
                    <a:gd name="T3" fmla="*/ 0 h 1"/>
                    <a:gd name="T4" fmla="*/ 0 60000 65536"/>
                    <a:gd name="T5" fmla="*/ 0 60000 65536"/>
                    <a:gd name="T6" fmla="*/ 0 w 237"/>
                    <a:gd name="T7" fmla="*/ 0 h 1"/>
                    <a:gd name="T8" fmla="*/ 237 w 23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7" h="1">
                      <a:moveTo>
                        <a:pt x="0" y="1"/>
                      </a:moveTo>
                      <a:lnTo>
                        <a:pt x="237" y="0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90" name="Freeform 72"/>
                <p:cNvSpPr>
                  <a:spLocks noChangeAspect="1"/>
                </p:cNvSpPr>
                <p:nvPr/>
              </p:nvSpPr>
              <p:spPr bwMode="auto">
                <a:xfrm>
                  <a:off x="3511" y="1138"/>
                  <a:ext cx="130" cy="206"/>
                </a:xfrm>
                <a:custGeom>
                  <a:avLst/>
                  <a:gdLst>
                    <a:gd name="T0" fmla="*/ 0 w 130"/>
                    <a:gd name="T1" fmla="*/ 206 h 206"/>
                    <a:gd name="T2" fmla="*/ 101 w 130"/>
                    <a:gd name="T3" fmla="*/ 42 h 206"/>
                    <a:gd name="T4" fmla="*/ 130 w 130"/>
                    <a:gd name="T5" fmla="*/ 0 h 206"/>
                    <a:gd name="T6" fmla="*/ 0 60000 65536"/>
                    <a:gd name="T7" fmla="*/ 0 60000 65536"/>
                    <a:gd name="T8" fmla="*/ 0 60000 65536"/>
                    <a:gd name="T9" fmla="*/ 0 w 130"/>
                    <a:gd name="T10" fmla="*/ 0 h 206"/>
                    <a:gd name="T11" fmla="*/ 130 w 130"/>
                    <a:gd name="T12" fmla="*/ 206 h 2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0" h="206">
                      <a:moveTo>
                        <a:pt x="0" y="206"/>
                      </a:moveTo>
                      <a:lnTo>
                        <a:pt x="101" y="42"/>
                      </a:lnTo>
                      <a:lnTo>
                        <a:pt x="130" y="0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91" name="Freeform 73"/>
                <p:cNvSpPr>
                  <a:spLocks noChangeAspect="1"/>
                </p:cNvSpPr>
                <p:nvPr/>
              </p:nvSpPr>
              <p:spPr bwMode="auto">
                <a:xfrm>
                  <a:off x="3175" y="1321"/>
                  <a:ext cx="125" cy="202"/>
                </a:xfrm>
                <a:custGeom>
                  <a:avLst/>
                  <a:gdLst>
                    <a:gd name="T0" fmla="*/ 0 w 125"/>
                    <a:gd name="T1" fmla="*/ 202 h 202"/>
                    <a:gd name="T2" fmla="*/ 125 w 125"/>
                    <a:gd name="T3" fmla="*/ 0 h 202"/>
                    <a:gd name="T4" fmla="*/ 0 60000 65536"/>
                    <a:gd name="T5" fmla="*/ 0 60000 65536"/>
                    <a:gd name="T6" fmla="*/ 0 w 125"/>
                    <a:gd name="T7" fmla="*/ 0 h 202"/>
                    <a:gd name="T8" fmla="*/ 125 w 125"/>
                    <a:gd name="T9" fmla="*/ 202 h 2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202">
                      <a:moveTo>
                        <a:pt x="0" y="202"/>
                      </a:moveTo>
                      <a:lnTo>
                        <a:pt x="125" y="0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92" name="Freeform 74"/>
                <p:cNvSpPr>
                  <a:spLocks noChangeAspect="1"/>
                </p:cNvSpPr>
                <p:nvPr/>
              </p:nvSpPr>
              <p:spPr bwMode="auto">
                <a:xfrm>
                  <a:off x="3504" y="799"/>
                  <a:ext cx="120" cy="193"/>
                </a:xfrm>
                <a:custGeom>
                  <a:avLst/>
                  <a:gdLst>
                    <a:gd name="T0" fmla="*/ 0 w 120"/>
                    <a:gd name="T1" fmla="*/ 193 h 193"/>
                    <a:gd name="T2" fmla="*/ 120 w 120"/>
                    <a:gd name="T3" fmla="*/ 0 h 193"/>
                    <a:gd name="T4" fmla="*/ 0 60000 65536"/>
                    <a:gd name="T5" fmla="*/ 0 60000 65536"/>
                    <a:gd name="T6" fmla="*/ 0 w 120"/>
                    <a:gd name="T7" fmla="*/ 0 h 193"/>
                    <a:gd name="T8" fmla="*/ 120 w 120"/>
                    <a:gd name="T9" fmla="*/ 193 h 19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0" h="193">
                      <a:moveTo>
                        <a:pt x="0" y="193"/>
                      </a:moveTo>
                      <a:lnTo>
                        <a:pt x="120" y="0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93" name="Freeform 75"/>
                <p:cNvSpPr>
                  <a:spLocks noChangeAspect="1"/>
                </p:cNvSpPr>
                <p:nvPr/>
              </p:nvSpPr>
              <p:spPr bwMode="auto">
                <a:xfrm>
                  <a:off x="3174" y="942"/>
                  <a:ext cx="136" cy="215"/>
                </a:xfrm>
                <a:custGeom>
                  <a:avLst/>
                  <a:gdLst>
                    <a:gd name="T0" fmla="*/ 0 w 136"/>
                    <a:gd name="T1" fmla="*/ 215 h 215"/>
                    <a:gd name="T2" fmla="*/ 136 w 136"/>
                    <a:gd name="T3" fmla="*/ 0 h 215"/>
                    <a:gd name="T4" fmla="*/ 0 60000 65536"/>
                    <a:gd name="T5" fmla="*/ 0 60000 65536"/>
                    <a:gd name="T6" fmla="*/ 0 w 136"/>
                    <a:gd name="T7" fmla="*/ 0 h 215"/>
                    <a:gd name="T8" fmla="*/ 136 w 136"/>
                    <a:gd name="T9" fmla="*/ 215 h 2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6" h="215">
                      <a:moveTo>
                        <a:pt x="0" y="215"/>
                      </a:moveTo>
                      <a:lnTo>
                        <a:pt x="136" y="0"/>
                      </a:lnTo>
                    </a:path>
                  </a:pathLst>
                </a:custGeom>
                <a:solidFill>
                  <a:srgbClr val="C0C0C0"/>
                </a:solidFill>
                <a:ln w="381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lg"/>
                </a:ln>
              </p:spPr>
              <p:txBody>
                <a:bodyPr/>
                <a:lstStyle/>
                <a:p>
                  <a:endParaRPr lang="fr-FR" sz="1400"/>
                </a:p>
              </p:txBody>
            </p:sp>
          </p:grpSp>
          <p:sp>
            <p:nvSpPr>
              <p:cNvPr id="75" name="Oval 76"/>
              <p:cNvSpPr>
                <a:spLocks noChangeAspect="1" noChangeArrowheads="1"/>
              </p:cNvSpPr>
              <p:nvPr/>
            </p:nvSpPr>
            <p:spPr bwMode="auto">
              <a:xfrm>
                <a:off x="377" y="2365"/>
                <a:ext cx="238" cy="23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76" name="Oval 77"/>
              <p:cNvSpPr>
                <a:spLocks noChangeAspect="1" noChangeArrowheads="1"/>
              </p:cNvSpPr>
              <p:nvPr/>
            </p:nvSpPr>
            <p:spPr bwMode="auto">
              <a:xfrm>
                <a:off x="80" y="2523"/>
                <a:ext cx="238" cy="23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77" name="Oval 78"/>
              <p:cNvSpPr>
                <a:spLocks noChangeAspect="1" noChangeArrowheads="1"/>
              </p:cNvSpPr>
              <p:nvPr/>
            </p:nvSpPr>
            <p:spPr bwMode="auto">
              <a:xfrm>
                <a:off x="673" y="2523"/>
                <a:ext cx="239" cy="23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78" name="Oval 79"/>
              <p:cNvSpPr>
                <a:spLocks noChangeAspect="1" noChangeArrowheads="1"/>
              </p:cNvSpPr>
              <p:nvPr/>
            </p:nvSpPr>
            <p:spPr bwMode="auto">
              <a:xfrm>
                <a:off x="376" y="2684"/>
                <a:ext cx="238" cy="23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79" name="Oval 80"/>
              <p:cNvSpPr>
                <a:spLocks noChangeAspect="1" noChangeArrowheads="1"/>
              </p:cNvSpPr>
              <p:nvPr/>
            </p:nvSpPr>
            <p:spPr bwMode="auto">
              <a:xfrm>
                <a:off x="80" y="2842"/>
                <a:ext cx="238" cy="23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80" name="Oval 81"/>
              <p:cNvSpPr>
                <a:spLocks noChangeAspect="1" noChangeArrowheads="1"/>
              </p:cNvSpPr>
              <p:nvPr/>
            </p:nvSpPr>
            <p:spPr bwMode="auto">
              <a:xfrm>
                <a:off x="673" y="2842"/>
                <a:ext cx="239" cy="23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81" name="Oval 82"/>
              <p:cNvSpPr>
                <a:spLocks noChangeAspect="1" noChangeArrowheads="1"/>
              </p:cNvSpPr>
              <p:nvPr/>
            </p:nvSpPr>
            <p:spPr bwMode="auto">
              <a:xfrm>
                <a:off x="376" y="3003"/>
                <a:ext cx="238" cy="23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/>
              <a:p>
                <a:endParaRPr lang="fr-FR" sz="1400"/>
              </a:p>
            </p:txBody>
          </p:sp>
        </p:grpSp>
        <p:sp>
          <p:nvSpPr>
            <p:cNvPr id="45" name="AutoShape 89"/>
            <p:cNvSpPr>
              <a:spLocks noChangeArrowheads="1"/>
            </p:cNvSpPr>
            <p:nvPr/>
          </p:nvSpPr>
          <p:spPr bwMode="auto">
            <a:xfrm>
              <a:off x="839" y="3521"/>
              <a:ext cx="318" cy="136"/>
            </a:xfrm>
            <a:prstGeom prst="rightArrow">
              <a:avLst>
                <a:gd name="adj1" fmla="val 50000"/>
                <a:gd name="adj2" fmla="val 58456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6" name="Text Box 90"/>
            <p:cNvSpPr txBox="1">
              <a:spLocks noChangeArrowheads="1"/>
            </p:cNvSpPr>
            <p:nvPr/>
          </p:nvSpPr>
          <p:spPr bwMode="auto">
            <a:xfrm>
              <a:off x="779" y="3331"/>
              <a:ext cx="4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 err="1" smtClean="0">
                  <a:solidFill>
                    <a:srgbClr val="002060"/>
                  </a:solidFill>
                </a:rPr>
                <a:t>Low</a:t>
              </a:r>
              <a:r>
                <a:rPr lang="fr-FR" sz="1200" dirty="0" smtClean="0">
                  <a:solidFill>
                    <a:srgbClr val="002060"/>
                  </a:solidFill>
                </a:rPr>
                <a:t> P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76016" y="3585293"/>
            <a:ext cx="7970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 smtClean="0">
                <a:solidFill>
                  <a:srgbClr val="002060"/>
                </a:solidFill>
              </a:rPr>
              <a:t>Charcoal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905196" y="4009059"/>
            <a:ext cx="14109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 smtClean="0">
                <a:solidFill>
                  <a:srgbClr val="002060"/>
                </a:solidFill>
              </a:rPr>
              <a:t>Mesoporous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silica</a:t>
            </a:r>
            <a:endParaRPr lang="fr-FR" sz="1200" baseline="30000" dirty="0">
              <a:solidFill>
                <a:srgbClr val="002060"/>
              </a:solidFill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094844" y="4006253"/>
            <a:ext cx="12490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 smtClean="0">
                <a:solidFill>
                  <a:srgbClr val="002060"/>
                </a:solidFill>
              </a:rPr>
              <a:t>Porous</a:t>
            </a:r>
            <a:r>
              <a:rPr lang="fr-FR" sz="1200" dirty="0" smtClean="0">
                <a:solidFill>
                  <a:srgbClr val="002060"/>
                </a:solidFill>
              </a:rPr>
              <a:t> alumina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177179" y="3585293"/>
            <a:ext cx="766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 err="1" smtClean="0">
                <a:solidFill>
                  <a:srgbClr val="002060"/>
                </a:solidFill>
              </a:rPr>
              <a:t>Zeolites</a:t>
            </a:r>
            <a:endParaRPr lang="fr-FR" sz="1200" b="1" dirty="0">
              <a:solidFill>
                <a:srgbClr val="002060"/>
              </a:solidFill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111697" y="807825"/>
            <a:ext cx="184731" cy="57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dirty="0" smtClean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fr-FR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90" y="881154"/>
            <a:ext cx="9735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400" b="1" dirty="0" err="1" smtClean="0">
                <a:solidFill>
                  <a:srgbClr val="002060"/>
                </a:solidFill>
                <a:cs typeface="Arial" pitchFamily="34" charset="0"/>
              </a:rPr>
              <a:t>Conventional</a:t>
            </a:r>
            <a:r>
              <a:rPr lang="fr-FR" altLang="fr-FR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FR" altLang="fr-FR" sz="1400" b="1" dirty="0" err="1" smtClean="0">
                <a:solidFill>
                  <a:srgbClr val="002060"/>
                </a:solidFill>
                <a:cs typeface="Arial" pitchFamily="34" charset="0"/>
              </a:rPr>
              <a:t>methods</a:t>
            </a:r>
            <a:r>
              <a:rPr lang="fr-FR" altLang="fr-FR" sz="1400" b="1" dirty="0" smtClean="0">
                <a:solidFill>
                  <a:srgbClr val="002060"/>
                </a:solidFill>
                <a:cs typeface="Arial" pitchFamily="34" charset="0"/>
              </a:rPr>
              <a:t> for contamination mitigation: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2060"/>
                </a:solidFill>
              </a:rPr>
              <a:t> Bake-out </a:t>
            </a:r>
            <a:r>
              <a:rPr lang="fr-FR" sz="1400" dirty="0">
                <a:solidFill>
                  <a:srgbClr val="002060"/>
                </a:solidFill>
              </a:rPr>
              <a:t>of the </a:t>
            </a:r>
            <a:r>
              <a:rPr lang="fr-FR" sz="1400" dirty="0" err="1">
                <a:solidFill>
                  <a:srgbClr val="002060"/>
                </a:solidFill>
              </a:rPr>
              <a:t>payload</a:t>
            </a:r>
            <a:r>
              <a:rPr lang="fr-FR" sz="1400" dirty="0">
                <a:solidFill>
                  <a:srgbClr val="002060"/>
                </a:solidFill>
              </a:rPr>
              <a:t> / </a:t>
            </a:r>
            <a:r>
              <a:rPr lang="fr-FR" sz="1400" dirty="0" err="1">
                <a:solidFill>
                  <a:srgbClr val="002060"/>
                </a:solidFill>
              </a:rPr>
              <a:t>platform</a:t>
            </a:r>
            <a:endParaRPr lang="fr-FR" sz="1400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Low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outgassing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materials</a:t>
            </a:r>
            <a:endParaRPr lang="fr-FR" sz="1400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Specific</a:t>
            </a:r>
            <a:r>
              <a:rPr lang="fr-FR" sz="1400" dirty="0">
                <a:solidFill>
                  <a:srgbClr val="002060"/>
                </a:solidFill>
              </a:rPr>
              <a:t> design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Venting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holes</a:t>
            </a:r>
            <a:endParaRPr lang="fr-FR" sz="1400" dirty="0">
              <a:solidFill>
                <a:srgbClr val="002060"/>
              </a:solidFill>
            </a:endParaRPr>
          </a:p>
          <a:p>
            <a:endParaRPr lang="fr-FR" altLang="fr-FR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fr-FR" altLang="fr-FR" sz="14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6090" y="557502"/>
            <a:ext cx="8749709" cy="369332"/>
          </a:xfrm>
        </p:spPr>
        <p:txBody>
          <a:bodyPr/>
          <a:lstStyle/>
          <a:p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53" name="Text Box 43"/>
          <p:cNvSpPr txBox="1">
            <a:spLocks noChangeAspect="1" noChangeArrowheads="1"/>
          </p:cNvSpPr>
          <p:nvPr/>
        </p:nvSpPr>
        <p:spPr bwMode="auto">
          <a:xfrm>
            <a:off x="1474501" y="5079342"/>
            <a:ext cx="933547" cy="3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fr-FR" sz="9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</a:t>
            </a:r>
            <a:r>
              <a:rPr lang="fr-FR" sz="900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CNES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pic>
        <p:nvPicPr>
          <p:cNvPr id="23" name="Picture 27" descr="vide_the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730" y="1250486"/>
            <a:ext cx="1619698" cy="147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637252" y="1411227"/>
            <a:ext cx="4374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dirty="0" err="1" smtClean="0">
                <a:solidFill>
                  <a:srgbClr val="002060"/>
                </a:solidFill>
              </a:rPr>
              <a:t>Expensive</a:t>
            </a:r>
            <a:r>
              <a:rPr lang="fr-FR" sz="1400" dirty="0" smtClean="0">
                <a:solidFill>
                  <a:srgbClr val="002060"/>
                </a:solidFill>
              </a:rPr>
              <a:t> and time-</a:t>
            </a:r>
            <a:r>
              <a:rPr lang="fr-FR" sz="1400" dirty="0" err="1" smtClean="0">
                <a:solidFill>
                  <a:srgbClr val="002060"/>
                </a:solidFill>
              </a:rPr>
              <a:t>consuming</a:t>
            </a:r>
            <a:endParaRPr lang="fr-FR" sz="14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dirty="0" smtClean="0">
                <a:solidFill>
                  <a:srgbClr val="002060"/>
                </a:solidFill>
              </a:rPr>
              <a:t>Limited </a:t>
            </a:r>
            <a:r>
              <a:rPr lang="fr-FR" sz="1400" dirty="0" err="1" smtClean="0">
                <a:solidFill>
                  <a:srgbClr val="002060"/>
                </a:solidFill>
              </a:rPr>
              <a:t>effectivness</a:t>
            </a:r>
            <a:endParaRPr lang="fr-FR" sz="1400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b="1" dirty="0" err="1" smtClean="0">
                <a:solidFill>
                  <a:srgbClr val="002060"/>
                </a:solidFill>
              </a:rPr>
              <a:t>Other</a:t>
            </a:r>
            <a:r>
              <a:rPr lang="fr-FR" sz="1400" b="1" dirty="0" smtClean="0">
                <a:solidFill>
                  <a:srgbClr val="002060"/>
                </a:solidFill>
              </a:rPr>
              <a:t> solution: </a:t>
            </a:r>
            <a:r>
              <a:rPr lang="fr-FR" sz="1400" b="1" dirty="0" err="1" smtClean="0">
                <a:solidFill>
                  <a:srgbClr val="002060"/>
                </a:solidFill>
              </a:rPr>
              <a:t>trapping</a:t>
            </a:r>
            <a:r>
              <a:rPr lang="fr-FR" sz="1400" b="1" dirty="0" smtClean="0">
                <a:solidFill>
                  <a:srgbClr val="002060"/>
                </a:solidFill>
              </a:rPr>
              <a:t> of contaminants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29" name="Flèche gauche 28"/>
          <p:cNvSpPr/>
          <p:nvPr/>
        </p:nvSpPr>
        <p:spPr>
          <a:xfrm rot="10800000">
            <a:off x="5465492" y="1845721"/>
            <a:ext cx="610724" cy="136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053937" y="2782940"/>
            <a:ext cx="2959056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>
                <a:solidFill>
                  <a:srgbClr val="002060"/>
                </a:solidFill>
              </a:rPr>
              <a:t>      </a:t>
            </a:r>
            <a:r>
              <a:rPr lang="fr-FR" sz="1400" b="1" dirty="0" smtClean="0">
                <a:solidFill>
                  <a:srgbClr val="002060"/>
                </a:solidFill>
              </a:rPr>
              <a:t>Use of </a:t>
            </a:r>
            <a:r>
              <a:rPr lang="fr-FR" sz="1400" b="1" dirty="0" err="1" smtClean="0">
                <a:solidFill>
                  <a:srgbClr val="002060"/>
                </a:solidFill>
              </a:rPr>
              <a:t>molecular</a:t>
            </a:r>
            <a:r>
              <a:rPr lang="fr-FR" sz="1400" b="1" dirty="0" smtClean="0">
                <a:solidFill>
                  <a:srgbClr val="002060"/>
                </a:solidFill>
              </a:rPr>
              <a:t> adsorbent</a:t>
            </a:r>
            <a:endParaRPr lang="fr-FR" sz="1400" b="1" dirty="0">
              <a:solidFill>
                <a:srgbClr val="002060"/>
              </a:solidFill>
            </a:endParaRPr>
          </a:p>
        </p:txBody>
      </p:sp>
      <p:cxnSp>
        <p:nvCxnSpPr>
          <p:cNvPr id="35" name="AutoShape 36"/>
          <p:cNvCxnSpPr>
            <a:cxnSpLocks noChangeShapeType="1"/>
          </p:cNvCxnSpPr>
          <p:nvPr/>
        </p:nvCxnSpPr>
        <p:spPr bwMode="auto">
          <a:xfrm rot="5400000">
            <a:off x="1492531" y="2436800"/>
            <a:ext cx="415925" cy="1779588"/>
          </a:xfrm>
          <a:prstGeom prst="curvedConnector3">
            <a:avLst>
              <a:gd name="adj1" fmla="val 48093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AutoShape 37"/>
          <p:cNvCxnSpPr>
            <a:cxnSpLocks noChangeShapeType="1"/>
          </p:cNvCxnSpPr>
          <p:nvPr/>
        </p:nvCxnSpPr>
        <p:spPr bwMode="auto">
          <a:xfrm rot="16200000" flipH="1">
            <a:off x="2663313" y="3045606"/>
            <a:ext cx="912812" cy="1058862"/>
          </a:xfrm>
          <a:prstGeom prst="curvedConnector3">
            <a:avLst>
              <a:gd name="adj1" fmla="val 49042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AutoShape 38"/>
          <p:cNvCxnSpPr>
            <a:cxnSpLocks noChangeShapeType="1"/>
          </p:cNvCxnSpPr>
          <p:nvPr/>
        </p:nvCxnSpPr>
        <p:spPr bwMode="auto">
          <a:xfrm rot="16200000" flipH="1">
            <a:off x="3331651" y="2377268"/>
            <a:ext cx="481012" cy="1963737"/>
          </a:xfrm>
          <a:prstGeom prst="curvedConnector3">
            <a:avLst>
              <a:gd name="adj1" fmla="val 48185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AutoShape 40"/>
          <p:cNvCxnSpPr>
            <a:cxnSpLocks noChangeShapeType="1"/>
          </p:cNvCxnSpPr>
          <p:nvPr/>
        </p:nvCxnSpPr>
        <p:spPr bwMode="auto">
          <a:xfrm rot="5400000">
            <a:off x="1698907" y="3146412"/>
            <a:ext cx="919162" cy="863600"/>
          </a:xfrm>
          <a:prstGeom prst="curvedConnector3">
            <a:avLst>
              <a:gd name="adj1" fmla="val 49051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1335364" y="4737279"/>
            <a:ext cx="339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9" name="Ellipse 8"/>
          <p:cNvSpPr/>
          <p:nvPr/>
        </p:nvSpPr>
        <p:spPr>
          <a:xfrm>
            <a:off x="4112478" y="3534557"/>
            <a:ext cx="925834" cy="399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6076216" y="2804119"/>
            <a:ext cx="3649958" cy="2349450"/>
            <a:chOff x="5883051" y="2732467"/>
            <a:chExt cx="3649958" cy="2349450"/>
          </a:xfrm>
        </p:grpSpPr>
        <p:graphicFrame>
          <p:nvGraphicFramePr>
            <p:cNvPr id="10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24349"/>
                </p:ext>
              </p:extLst>
            </p:nvPr>
          </p:nvGraphicFramePr>
          <p:xfrm>
            <a:off x="5883051" y="2732467"/>
            <a:ext cx="3496833" cy="234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" name="Image bitmap" r:id="rId6" imgW="5819048" imgH="3905795" progId="PBrush">
                    <p:embed/>
                  </p:oleObj>
                </mc:Choice>
                <mc:Fallback>
                  <p:oleObj name="Image bitmap" r:id="rId6" imgW="5819048" imgH="3905795" progId="PBrush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3051" y="2732467"/>
                          <a:ext cx="3496833" cy="2349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Text Box 16"/>
            <p:cNvSpPr txBox="1">
              <a:spLocks noChangeArrowheads="1"/>
            </p:cNvSpPr>
            <p:nvPr/>
          </p:nvSpPr>
          <p:spPr bwMode="auto">
            <a:xfrm>
              <a:off x="8140214" y="2798903"/>
              <a:ext cx="1392795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1200" dirty="0" err="1" smtClean="0">
                  <a:solidFill>
                    <a:srgbClr val="002060"/>
                  </a:solidFill>
                </a:rPr>
                <a:t>Tetrahedra</a:t>
              </a:r>
              <a:r>
                <a:rPr lang="fr-FR" sz="1200" dirty="0" smtClean="0">
                  <a:solidFill>
                    <a:srgbClr val="002060"/>
                  </a:solidFill>
                </a:rPr>
                <a:t> </a:t>
              </a:r>
              <a:r>
                <a:rPr lang="fr-FR" sz="1200" dirty="0">
                  <a:solidFill>
                    <a:srgbClr val="002060"/>
                  </a:solidFill>
                </a:rPr>
                <a:t>TO</a:t>
              </a:r>
              <a:r>
                <a:rPr lang="fr-FR" sz="1200" baseline="-25000" dirty="0">
                  <a:solidFill>
                    <a:srgbClr val="002060"/>
                  </a:solidFill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fr-FR" sz="1200" dirty="0">
                  <a:solidFill>
                    <a:srgbClr val="002060"/>
                  </a:solidFill>
                </a:rPr>
                <a:t>T = </a:t>
              </a:r>
              <a:r>
                <a:rPr lang="fr-FR" sz="1200" dirty="0" err="1">
                  <a:solidFill>
                    <a:srgbClr val="002060"/>
                  </a:solidFill>
                </a:rPr>
                <a:t>Si</a:t>
              </a:r>
              <a:r>
                <a:rPr lang="fr-FR" sz="1200" baseline="30000" dirty="0" err="1">
                  <a:solidFill>
                    <a:srgbClr val="002060"/>
                  </a:solidFill>
                </a:rPr>
                <a:t>IV</a:t>
              </a:r>
              <a:r>
                <a:rPr lang="fr-FR" sz="1200" dirty="0">
                  <a:solidFill>
                    <a:srgbClr val="002060"/>
                  </a:solidFill>
                </a:rPr>
                <a:t>, </a:t>
              </a:r>
              <a:r>
                <a:rPr lang="fr-FR" sz="1200" dirty="0" err="1">
                  <a:solidFill>
                    <a:srgbClr val="002060"/>
                  </a:solidFill>
                </a:rPr>
                <a:t>Al</a:t>
              </a:r>
              <a:r>
                <a:rPr lang="fr-FR" sz="1200" baseline="30000" dirty="0" err="1">
                  <a:solidFill>
                    <a:srgbClr val="002060"/>
                  </a:solidFill>
                </a:rPr>
                <a:t>III</a:t>
              </a:r>
              <a:endParaRPr lang="fr-FR" sz="1200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106" name="Rectangle 31"/>
            <p:cNvSpPr>
              <a:spLocks noChangeArrowheads="1"/>
            </p:cNvSpPr>
            <p:nvPr/>
          </p:nvSpPr>
          <p:spPr bwMode="auto">
            <a:xfrm>
              <a:off x="6834662" y="2732467"/>
              <a:ext cx="1346006" cy="67680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>
              <a:off x="7593954" y="3465608"/>
              <a:ext cx="0" cy="3572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 flipH="1">
              <a:off x="6492307" y="3465608"/>
              <a:ext cx="299396" cy="311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8180668" y="3464978"/>
              <a:ext cx="299019" cy="3125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5" name="Flèche gauche 114"/>
          <p:cNvSpPr/>
          <p:nvPr/>
        </p:nvSpPr>
        <p:spPr>
          <a:xfrm rot="10800000">
            <a:off x="5312367" y="3647495"/>
            <a:ext cx="610724" cy="136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Text Box 23"/>
          <p:cNvSpPr txBox="1">
            <a:spLocks noChangeArrowheads="1"/>
          </p:cNvSpPr>
          <p:nvPr/>
        </p:nvSpPr>
        <p:spPr bwMode="auto">
          <a:xfrm>
            <a:off x="187670" y="5293707"/>
            <a:ext cx="38573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" dirty="0" smtClean="0">
                <a:solidFill>
                  <a:srgbClr val="002060"/>
                </a:solidFill>
              </a:rPr>
              <a:t>H</a:t>
            </a:r>
            <a:r>
              <a:rPr lang="fr-FR" sz="600" dirty="0">
                <a:solidFill>
                  <a:srgbClr val="002060"/>
                </a:solidFill>
              </a:rPr>
              <a:t>. </a:t>
            </a:r>
            <a:r>
              <a:rPr lang="fr-FR" sz="600" dirty="0" smtClean="0">
                <a:solidFill>
                  <a:srgbClr val="002060"/>
                </a:solidFill>
              </a:rPr>
              <a:t>Kirsch, </a:t>
            </a:r>
            <a:r>
              <a:rPr lang="fr-FR" altLang="fr-FR" sz="600" dirty="0">
                <a:solidFill>
                  <a:srgbClr val="002060"/>
                </a:solidFill>
              </a:rPr>
              <a:t>control of </a:t>
            </a:r>
            <a:r>
              <a:rPr lang="fr-FR" altLang="fr-FR" sz="600" dirty="0" err="1">
                <a:solidFill>
                  <a:srgbClr val="002060"/>
                </a:solidFill>
              </a:rPr>
              <a:t>molecular</a:t>
            </a:r>
            <a:r>
              <a:rPr lang="fr-FR" altLang="fr-FR" sz="600" dirty="0">
                <a:solidFill>
                  <a:srgbClr val="002060"/>
                </a:solidFill>
              </a:rPr>
              <a:t> contamination by adsorption on </a:t>
            </a:r>
            <a:r>
              <a:rPr lang="fr-FR" altLang="fr-FR" sz="600" dirty="0" err="1">
                <a:solidFill>
                  <a:srgbClr val="002060"/>
                </a:solidFill>
              </a:rPr>
              <a:t>porous</a:t>
            </a:r>
            <a:r>
              <a:rPr lang="fr-FR" altLang="fr-FR" sz="600" dirty="0">
                <a:solidFill>
                  <a:srgbClr val="002060"/>
                </a:solidFill>
              </a:rPr>
              <a:t> </a:t>
            </a:r>
            <a:r>
              <a:rPr lang="fr-FR" altLang="fr-FR" sz="600" dirty="0" err="1" smtClean="0">
                <a:solidFill>
                  <a:srgbClr val="002060"/>
                </a:solidFill>
              </a:rPr>
              <a:t>solids</a:t>
            </a:r>
            <a:r>
              <a:rPr lang="fr-FR" altLang="fr-FR" sz="600" dirty="0" smtClean="0">
                <a:solidFill>
                  <a:srgbClr val="002060"/>
                </a:solidFill>
              </a:rPr>
              <a:t>, </a:t>
            </a:r>
            <a:r>
              <a:rPr lang="fr-FR" altLang="fr-FR" sz="600" dirty="0">
                <a:solidFill>
                  <a:srgbClr val="002060"/>
                </a:solidFill>
              </a:rPr>
              <a:t>P</a:t>
            </a:r>
            <a:r>
              <a:rPr lang="fr-FR" altLang="fr-FR" sz="600" dirty="0" smtClean="0">
                <a:solidFill>
                  <a:srgbClr val="002060"/>
                </a:solidFill>
              </a:rPr>
              <a:t>hD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>
                <a:solidFill>
                  <a:srgbClr val="002060"/>
                </a:solidFill>
              </a:rPr>
              <a:t>UHA – CNES, 2005</a:t>
            </a:r>
          </a:p>
        </p:txBody>
      </p:sp>
    </p:spTree>
    <p:extLst>
      <p:ext uri="{BB962C8B-B14F-4D97-AF65-F5344CB8AC3E}">
        <p14:creationId xmlns:p14="http://schemas.microsoft.com/office/powerpoint/2010/main" val="10676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0" grpId="0"/>
      <p:bldP spid="25" grpId="0"/>
      <p:bldP spid="29" grpId="0" animBg="1"/>
      <p:bldP spid="30" grpId="0"/>
      <p:bldP spid="102" grpId="0"/>
      <p:bldP spid="9" grpId="0" animBg="1"/>
      <p:bldP spid="115" grpId="0" animBg="1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111697" y="807825"/>
            <a:ext cx="184731" cy="57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dirty="0" smtClean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fr-FR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6090" y="557502"/>
            <a:ext cx="8749709" cy="369332"/>
          </a:xfrm>
        </p:spPr>
        <p:txBody>
          <a:bodyPr/>
          <a:lstStyle/>
          <a:p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6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187670" y="5293707"/>
            <a:ext cx="38573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" dirty="0" smtClean="0">
                <a:solidFill>
                  <a:srgbClr val="002060"/>
                </a:solidFill>
              </a:rPr>
              <a:t>H</a:t>
            </a:r>
            <a:r>
              <a:rPr lang="fr-FR" sz="600" dirty="0">
                <a:solidFill>
                  <a:srgbClr val="002060"/>
                </a:solidFill>
              </a:rPr>
              <a:t>. </a:t>
            </a:r>
            <a:r>
              <a:rPr lang="fr-FR" sz="600" dirty="0" smtClean="0">
                <a:solidFill>
                  <a:srgbClr val="002060"/>
                </a:solidFill>
              </a:rPr>
              <a:t>Kirsch, </a:t>
            </a:r>
            <a:r>
              <a:rPr lang="fr-FR" altLang="fr-FR" sz="600" dirty="0">
                <a:solidFill>
                  <a:srgbClr val="002060"/>
                </a:solidFill>
              </a:rPr>
              <a:t>control of </a:t>
            </a:r>
            <a:r>
              <a:rPr lang="fr-FR" altLang="fr-FR" sz="600" dirty="0" err="1">
                <a:solidFill>
                  <a:srgbClr val="002060"/>
                </a:solidFill>
              </a:rPr>
              <a:t>molecular</a:t>
            </a:r>
            <a:r>
              <a:rPr lang="fr-FR" altLang="fr-FR" sz="600" dirty="0">
                <a:solidFill>
                  <a:srgbClr val="002060"/>
                </a:solidFill>
              </a:rPr>
              <a:t> contamination by adsorption on </a:t>
            </a:r>
            <a:r>
              <a:rPr lang="fr-FR" altLang="fr-FR" sz="600" dirty="0" err="1">
                <a:solidFill>
                  <a:srgbClr val="002060"/>
                </a:solidFill>
              </a:rPr>
              <a:t>porous</a:t>
            </a:r>
            <a:r>
              <a:rPr lang="fr-FR" altLang="fr-FR" sz="600" dirty="0">
                <a:solidFill>
                  <a:srgbClr val="002060"/>
                </a:solidFill>
              </a:rPr>
              <a:t> </a:t>
            </a:r>
            <a:r>
              <a:rPr lang="fr-FR" altLang="fr-FR" sz="600" dirty="0" err="1" smtClean="0">
                <a:solidFill>
                  <a:srgbClr val="002060"/>
                </a:solidFill>
              </a:rPr>
              <a:t>solids</a:t>
            </a:r>
            <a:r>
              <a:rPr lang="fr-FR" altLang="fr-FR" sz="600" dirty="0" smtClean="0">
                <a:solidFill>
                  <a:srgbClr val="002060"/>
                </a:solidFill>
              </a:rPr>
              <a:t>, </a:t>
            </a:r>
            <a:r>
              <a:rPr lang="fr-FR" altLang="fr-FR" sz="600" dirty="0">
                <a:solidFill>
                  <a:srgbClr val="002060"/>
                </a:solidFill>
              </a:rPr>
              <a:t>P</a:t>
            </a:r>
            <a:r>
              <a:rPr lang="fr-FR" altLang="fr-FR" sz="600" dirty="0" smtClean="0">
                <a:solidFill>
                  <a:srgbClr val="002060"/>
                </a:solidFill>
              </a:rPr>
              <a:t>hD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>
                <a:solidFill>
                  <a:srgbClr val="002060"/>
                </a:solidFill>
              </a:rPr>
              <a:t>UHA – CNES, 2005</a:t>
            </a: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187670" y="925760"/>
            <a:ext cx="27928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dirty="0" smtClean="0">
                <a:solidFill>
                  <a:srgbClr val="002060"/>
                </a:solidFill>
              </a:rPr>
              <a:t>How to </a:t>
            </a:r>
            <a:r>
              <a:rPr lang="fr-FR" sz="1400" dirty="0" err="1" smtClean="0">
                <a:solidFill>
                  <a:srgbClr val="002060"/>
                </a:solidFill>
              </a:rPr>
              <a:t>choose</a:t>
            </a:r>
            <a:r>
              <a:rPr lang="fr-FR" sz="1400" dirty="0" smtClean="0">
                <a:solidFill>
                  <a:srgbClr val="002060"/>
                </a:solidFill>
              </a:rPr>
              <a:t> the right </a:t>
            </a:r>
            <a:r>
              <a:rPr lang="fr-FR" sz="1400" dirty="0" err="1" smtClean="0">
                <a:solidFill>
                  <a:srgbClr val="002060"/>
                </a:solidFill>
              </a:rPr>
              <a:t>zeolite</a:t>
            </a:r>
            <a:r>
              <a:rPr lang="fr-FR" sz="1400" dirty="0" smtClean="0">
                <a:solidFill>
                  <a:srgbClr val="002060"/>
                </a:solidFill>
              </a:rPr>
              <a:t>?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10" name="Text Box 21"/>
          <p:cNvSpPr txBox="1">
            <a:spLocks noChangeArrowheads="1"/>
          </p:cNvSpPr>
          <p:nvPr/>
        </p:nvSpPr>
        <p:spPr bwMode="auto">
          <a:xfrm>
            <a:off x="1671729" y="4953148"/>
            <a:ext cx="75880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b="1" dirty="0" err="1" smtClean="0">
                <a:solidFill>
                  <a:srgbClr val="002060"/>
                </a:solidFill>
              </a:rPr>
              <a:t>Selection</a:t>
            </a:r>
            <a:r>
              <a:rPr lang="fr-FR" sz="1400" b="1" dirty="0" smtClean="0">
                <a:solidFill>
                  <a:srgbClr val="002060"/>
                </a:solidFill>
              </a:rPr>
              <a:t> of </a:t>
            </a:r>
            <a:r>
              <a:rPr lang="fr-FR" sz="1400" b="1" dirty="0" err="1" smtClean="0">
                <a:solidFill>
                  <a:srgbClr val="002060"/>
                </a:solidFill>
              </a:rPr>
              <a:t>zeolite</a:t>
            </a:r>
            <a:r>
              <a:rPr lang="fr-FR" sz="1400" b="1" dirty="0" smtClean="0">
                <a:solidFill>
                  <a:srgbClr val="002060"/>
                </a:solidFill>
              </a:rPr>
              <a:t> (nature, Si/Al </a:t>
            </a:r>
            <a:r>
              <a:rPr lang="fr-FR" sz="1400" b="1" dirty="0" err="1" smtClean="0">
                <a:solidFill>
                  <a:srgbClr val="002060"/>
                </a:solidFill>
              </a:rPr>
              <a:t>molar</a:t>
            </a:r>
            <a:r>
              <a:rPr lang="fr-FR" sz="1400" b="1" dirty="0" smtClean="0">
                <a:solidFill>
                  <a:srgbClr val="002060"/>
                </a:solidFill>
              </a:rPr>
              <a:t> ratio…) to </a:t>
            </a:r>
            <a:r>
              <a:rPr lang="fr-FR" sz="1400" b="1" dirty="0" err="1" smtClean="0">
                <a:solidFill>
                  <a:srgbClr val="002060"/>
                </a:solidFill>
              </a:rPr>
              <a:t>adsorb</a:t>
            </a:r>
            <a:r>
              <a:rPr lang="fr-FR" sz="1400" b="1" dirty="0" smtClean="0">
                <a:solidFill>
                  <a:srgbClr val="002060"/>
                </a:solidFill>
              </a:rPr>
              <a:t> a </a:t>
            </a:r>
            <a:r>
              <a:rPr lang="fr-FR" sz="1400" b="1" dirty="0" err="1" smtClean="0">
                <a:solidFill>
                  <a:srgbClr val="002060"/>
                </a:solidFill>
              </a:rPr>
              <a:t>specific</a:t>
            </a:r>
            <a:r>
              <a:rPr lang="fr-FR" sz="1400" b="1" dirty="0" smtClean="0">
                <a:solidFill>
                  <a:srgbClr val="002060"/>
                </a:solidFill>
              </a:rPr>
              <a:t> contaminant</a:t>
            </a:r>
            <a:endParaRPr lang="fr-FR" sz="1400" b="1" dirty="0">
              <a:solidFill>
                <a:srgbClr val="00206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16800" y="2618532"/>
            <a:ext cx="3538263" cy="2190995"/>
            <a:chOff x="772906" y="2822254"/>
            <a:chExt cx="3538263" cy="219099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003" y="2822254"/>
              <a:ext cx="3491166" cy="207889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 rot="16200000">
              <a:off x="281585" y="3593594"/>
              <a:ext cx="12442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 smtClean="0"/>
                <a:t>Molecule per cell</a:t>
              </a:r>
              <a:endParaRPr lang="fr-FR" sz="105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027835" y="4759333"/>
              <a:ext cx="101662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 smtClean="0"/>
                <a:t>Pressure (Pa)</a:t>
              </a:r>
              <a:endParaRPr lang="fr-FR" sz="105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895718" y="2617614"/>
            <a:ext cx="4264282" cy="2275416"/>
            <a:chOff x="5296428" y="2754015"/>
            <a:chExt cx="4264282" cy="227541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6428" y="2754015"/>
              <a:ext cx="4264282" cy="2215377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 rot="16200000">
              <a:off x="5209186" y="3593595"/>
              <a:ext cx="12442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 smtClean="0"/>
                <a:t>Molecule per cell</a:t>
              </a:r>
              <a:endParaRPr lang="fr-FR" sz="105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74522" y="4775515"/>
              <a:ext cx="101662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dirty="0" smtClean="0"/>
                <a:t>Pressure (Pa)</a:t>
              </a:r>
              <a:endParaRPr lang="fr-FR" sz="1050" dirty="0"/>
            </a:p>
          </p:txBody>
        </p: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37737" y="1233537"/>
            <a:ext cx="8610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dirty="0">
                <a:solidFill>
                  <a:srgbClr val="002060"/>
                </a:solidFill>
              </a:rPr>
              <a:t>Simulation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fr-FR" sz="1200" dirty="0" smtClean="0">
                <a:solidFill>
                  <a:srgbClr val="002060"/>
                </a:solidFill>
              </a:rPr>
              <a:t>VT ensemble. One Monte Carlo </a:t>
            </a:r>
            <a:r>
              <a:rPr lang="fr-FR" sz="1200" dirty="0" err="1" smtClean="0">
                <a:solidFill>
                  <a:srgbClr val="002060"/>
                </a:solidFill>
              </a:rPr>
              <a:t>step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translation or rotation of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molecules</a:t>
            </a:r>
            <a:endParaRPr lang="fr-FR" sz="1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Used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for the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study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liquid-vapor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stability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+ calcul of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vapor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pressure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dirty="0" err="1" smtClean="0">
                <a:solidFill>
                  <a:srgbClr val="002060"/>
                </a:solidFill>
              </a:rPr>
              <a:t>Adsorbate-adsorbate</a:t>
            </a:r>
            <a:r>
              <a:rPr lang="fr-FR" sz="1200" dirty="0" smtClean="0">
                <a:solidFill>
                  <a:srgbClr val="002060"/>
                </a:solidFill>
              </a:rPr>
              <a:t> / </a:t>
            </a:r>
            <a:r>
              <a:rPr lang="fr-FR" sz="1200" dirty="0" err="1" smtClean="0">
                <a:solidFill>
                  <a:srgbClr val="002060"/>
                </a:solidFill>
              </a:rPr>
              <a:t>intramolecular</a:t>
            </a:r>
            <a:r>
              <a:rPr lang="fr-FR" sz="1200" dirty="0" smtClean="0">
                <a:solidFill>
                  <a:srgbClr val="002060"/>
                </a:solidFill>
              </a:rPr>
              <a:t> / </a:t>
            </a:r>
            <a:r>
              <a:rPr lang="fr-FR" sz="1200" dirty="0" err="1" smtClean="0">
                <a:solidFill>
                  <a:srgbClr val="002060"/>
                </a:solidFill>
              </a:rPr>
              <a:t>adsorbate</a:t>
            </a:r>
            <a:r>
              <a:rPr lang="fr-FR" sz="1200" dirty="0" smtClean="0">
                <a:solidFill>
                  <a:srgbClr val="002060"/>
                </a:solidFill>
              </a:rPr>
              <a:t>-adsorbent interactions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dirty="0" err="1" smtClean="0">
                <a:solidFill>
                  <a:srgbClr val="002060"/>
                </a:solidFill>
              </a:rPr>
              <a:t>Cristallographic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models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Fitch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Mortier and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Olson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 structure, cell </a:t>
            </a:r>
            <a:r>
              <a:rPr lang="fr-FR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coordinates</a:t>
            </a:r>
            <a:r>
              <a:rPr lang="fr-FR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cations location… 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828638" y="3326546"/>
            <a:ext cx="2403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i="1" dirty="0" smtClean="0">
                <a:solidFill>
                  <a:srgbClr val="002060"/>
                </a:solidFill>
              </a:rPr>
              <a:t>Cyclohexane adsorption in silicalite-1</a:t>
            </a:r>
            <a:endParaRPr lang="fr-FR" sz="1200" i="1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i="1" dirty="0" err="1" smtClean="0">
                <a:solidFill>
                  <a:srgbClr val="002060"/>
                </a:solidFill>
              </a:rPr>
              <a:t>D</a:t>
            </a:r>
            <a:r>
              <a:rPr lang="fr-FR" sz="1200" i="1" baseline="-25000" dirty="0" err="1" smtClean="0">
                <a:solidFill>
                  <a:srgbClr val="002060"/>
                </a:solidFill>
              </a:rPr>
              <a:t>cyclohexane</a:t>
            </a:r>
            <a:r>
              <a:rPr lang="fr-FR" sz="1200" i="1" dirty="0" smtClean="0">
                <a:solidFill>
                  <a:srgbClr val="002060"/>
                </a:solidFill>
              </a:rPr>
              <a:t> &gt; </a:t>
            </a:r>
            <a:r>
              <a:rPr lang="fr-FR" sz="1200" i="1" dirty="0" err="1" smtClean="0">
                <a:solidFill>
                  <a:srgbClr val="002060"/>
                </a:solidFill>
              </a:rPr>
              <a:t>D</a:t>
            </a:r>
            <a:r>
              <a:rPr lang="fr-FR" sz="1200" i="1" baseline="-25000" dirty="0" err="1" smtClean="0">
                <a:solidFill>
                  <a:srgbClr val="002060"/>
                </a:solidFill>
              </a:rPr>
              <a:t>pores</a:t>
            </a:r>
            <a:endParaRPr lang="fr-FR" sz="1200" i="1" baseline="-25000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2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Channel intersections</a:t>
            </a:r>
            <a:endParaRPr lang="fr-FR" sz="12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111697" y="807825"/>
            <a:ext cx="184731" cy="57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dirty="0" smtClean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fr-FR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6090" y="557502"/>
            <a:ext cx="8749709" cy="369332"/>
          </a:xfrm>
        </p:spPr>
        <p:txBody>
          <a:bodyPr/>
          <a:lstStyle/>
          <a:p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6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226090" y="926834"/>
            <a:ext cx="841844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dirty="0" smtClean="0">
                <a:solidFill>
                  <a:srgbClr val="002060"/>
                </a:solidFill>
              </a:rPr>
              <a:t>How to use </a:t>
            </a:r>
            <a:r>
              <a:rPr lang="fr-FR" sz="1400" dirty="0" err="1" smtClean="0">
                <a:solidFill>
                  <a:srgbClr val="002060"/>
                </a:solidFill>
              </a:rPr>
              <a:t>it</a:t>
            </a:r>
            <a:r>
              <a:rPr lang="fr-FR" sz="1400" dirty="0" smtClean="0">
                <a:solidFill>
                  <a:srgbClr val="002060"/>
                </a:solidFill>
              </a:rPr>
              <a:t> in satellite ? Powder </a:t>
            </a:r>
            <a:r>
              <a:rPr lang="fr-FR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risk</a:t>
            </a:r>
            <a:r>
              <a:rPr lang="fr-FR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particulate contamination</a:t>
            </a:r>
            <a:endParaRPr lang="fr-FR" sz="14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b="1" dirty="0" smtClean="0">
                <a:solidFill>
                  <a:srgbClr val="002060"/>
                </a:solidFill>
              </a:rPr>
              <a:t>#1: Films (IS2M/CNES)</a:t>
            </a:r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5" y="2649437"/>
            <a:ext cx="3567487" cy="13605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95" y="2588435"/>
            <a:ext cx="3820551" cy="14366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16795" y="1990541"/>
            <a:ext cx="3897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2060"/>
                </a:solidFill>
              </a:rPr>
              <a:t>SEM images of (a) the EMC-1 top layer surface </a:t>
            </a:r>
            <a:r>
              <a:rPr lang="fr-FR" sz="1000" dirty="0" err="1" smtClean="0">
                <a:solidFill>
                  <a:srgbClr val="002060"/>
                </a:solidFill>
              </a:rPr>
              <a:t>after</a:t>
            </a:r>
            <a:r>
              <a:rPr lang="fr-FR" sz="1000" dirty="0" smtClean="0">
                <a:solidFill>
                  <a:srgbClr val="002060"/>
                </a:solidFill>
              </a:rPr>
              <a:t> hydrothermal </a:t>
            </a:r>
            <a:r>
              <a:rPr lang="fr-FR" sz="1000" dirty="0" err="1" smtClean="0">
                <a:solidFill>
                  <a:srgbClr val="002060"/>
                </a:solidFill>
              </a:rPr>
              <a:t>treatment</a:t>
            </a:r>
            <a:r>
              <a:rPr lang="fr-FR" sz="1000" dirty="0" smtClean="0">
                <a:solidFill>
                  <a:srgbClr val="002060"/>
                </a:solidFill>
              </a:rPr>
              <a:t> on </a:t>
            </a:r>
            <a:r>
              <a:rPr lang="fr-FR" sz="1000" dirty="0" err="1" smtClean="0">
                <a:solidFill>
                  <a:srgbClr val="002060"/>
                </a:solidFill>
              </a:rPr>
              <a:t>seeded</a:t>
            </a:r>
            <a:r>
              <a:rPr lang="fr-FR" sz="1000" dirty="0" smtClean="0">
                <a:solidFill>
                  <a:srgbClr val="002060"/>
                </a:solidFill>
              </a:rPr>
              <a:t> </a:t>
            </a:r>
            <a:r>
              <a:rPr lang="fr-FR" sz="1000" dirty="0" err="1" smtClean="0">
                <a:solidFill>
                  <a:srgbClr val="002060"/>
                </a:solidFill>
              </a:rPr>
              <a:t>substrate</a:t>
            </a:r>
            <a:r>
              <a:rPr lang="fr-FR" sz="1000" dirty="0" smtClean="0">
                <a:solidFill>
                  <a:srgbClr val="002060"/>
                </a:solidFill>
              </a:rPr>
              <a:t> and (b) the </a:t>
            </a:r>
            <a:r>
              <a:rPr lang="fr-FR" sz="1000" dirty="0" err="1" smtClean="0">
                <a:solidFill>
                  <a:srgbClr val="002060"/>
                </a:solidFill>
              </a:rPr>
              <a:t>thickness</a:t>
            </a:r>
            <a:r>
              <a:rPr lang="fr-FR" sz="1000" dirty="0" smtClean="0">
                <a:solidFill>
                  <a:srgbClr val="002060"/>
                </a:solidFill>
              </a:rPr>
              <a:t> of the ZSM-5 and EMC-1 bi-layer film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1143" y="2048819"/>
            <a:ext cx="310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solidFill>
                  <a:srgbClr val="002060"/>
                </a:solidFill>
              </a:rPr>
              <a:t>Scheme</a:t>
            </a:r>
            <a:r>
              <a:rPr lang="fr-FR" sz="1000" dirty="0" smtClean="0">
                <a:solidFill>
                  <a:srgbClr val="002060"/>
                </a:solidFill>
              </a:rPr>
              <a:t> </a:t>
            </a:r>
            <a:r>
              <a:rPr lang="fr-FR" sz="1000" dirty="0" err="1" smtClean="0">
                <a:solidFill>
                  <a:srgbClr val="002060"/>
                </a:solidFill>
              </a:rPr>
              <a:t>representing</a:t>
            </a:r>
            <a:r>
              <a:rPr lang="fr-FR" sz="1000" dirty="0" smtClean="0">
                <a:solidFill>
                  <a:srgbClr val="002060"/>
                </a:solidFill>
              </a:rPr>
              <a:t> the </a:t>
            </a:r>
            <a:r>
              <a:rPr lang="fr-FR" sz="1000" dirty="0" err="1" smtClean="0">
                <a:solidFill>
                  <a:srgbClr val="002060"/>
                </a:solidFill>
              </a:rPr>
              <a:t>overall</a:t>
            </a:r>
            <a:r>
              <a:rPr lang="fr-FR" sz="1000" dirty="0" smtClean="0">
                <a:solidFill>
                  <a:srgbClr val="002060"/>
                </a:solidFill>
              </a:rPr>
              <a:t> </a:t>
            </a:r>
            <a:r>
              <a:rPr lang="fr-FR" sz="1000" dirty="0" err="1" smtClean="0">
                <a:solidFill>
                  <a:srgbClr val="002060"/>
                </a:solidFill>
              </a:rPr>
              <a:t>method</a:t>
            </a:r>
            <a:r>
              <a:rPr lang="fr-FR" sz="1000" dirty="0" smtClean="0">
                <a:solidFill>
                  <a:srgbClr val="002060"/>
                </a:solidFill>
              </a:rPr>
              <a:t> for the </a:t>
            </a:r>
            <a:r>
              <a:rPr lang="fr-FR" sz="1000" dirty="0" err="1" smtClean="0">
                <a:solidFill>
                  <a:srgbClr val="002060"/>
                </a:solidFill>
              </a:rPr>
              <a:t>synthesis</a:t>
            </a:r>
            <a:r>
              <a:rPr lang="fr-FR" sz="1000" dirty="0" smtClean="0">
                <a:solidFill>
                  <a:srgbClr val="002060"/>
                </a:solidFill>
              </a:rPr>
              <a:t> of a bi-layer film</a:t>
            </a:r>
            <a:endParaRPr lang="fr-FR" sz="1000" dirty="0">
              <a:solidFill>
                <a:srgbClr val="00206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729" y="2592399"/>
            <a:ext cx="2374271" cy="161757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52342" y="1825634"/>
            <a:ext cx="210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2060"/>
                </a:solidFill>
              </a:rPr>
              <a:t>n</a:t>
            </a:r>
            <a:r>
              <a:rPr lang="fr-FR" sz="1000" dirty="0" smtClean="0">
                <a:solidFill>
                  <a:srgbClr val="002060"/>
                </a:solidFill>
              </a:rPr>
              <a:t>-hexane adsorption </a:t>
            </a:r>
            <a:r>
              <a:rPr lang="fr-FR" sz="1000" dirty="0" err="1" smtClean="0">
                <a:solidFill>
                  <a:srgbClr val="002060"/>
                </a:solidFill>
              </a:rPr>
              <a:t>isotherms</a:t>
            </a:r>
            <a:r>
              <a:rPr lang="fr-FR" sz="1000" dirty="0" smtClean="0">
                <a:solidFill>
                  <a:srgbClr val="002060"/>
                </a:solidFill>
              </a:rPr>
              <a:t> at 25 °C of the ZSM-5 </a:t>
            </a:r>
            <a:r>
              <a:rPr lang="fr-FR" sz="1000" dirty="0" err="1" smtClean="0">
                <a:solidFill>
                  <a:srgbClr val="002060"/>
                </a:solidFill>
              </a:rPr>
              <a:t>bottom</a:t>
            </a:r>
            <a:r>
              <a:rPr lang="fr-FR" sz="1000" dirty="0" smtClean="0">
                <a:solidFill>
                  <a:srgbClr val="002060"/>
                </a:solidFill>
              </a:rPr>
              <a:t> layer (square) and the ZSM-5 and </a:t>
            </a:r>
            <a:r>
              <a:rPr lang="fr-FR" sz="1000" smtClean="0">
                <a:solidFill>
                  <a:srgbClr val="002060"/>
                </a:solidFill>
              </a:rPr>
              <a:t>EMC-1 bi-layer </a:t>
            </a:r>
            <a:r>
              <a:rPr lang="fr-FR" sz="1000" dirty="0" smtClean="0">
                <a:solidFill>
                  <a:srgbClr val="002060"/>
                </a:solidFill>
              </a:rPr>
              <a:t>film (triangle) 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997117" y="4495783"/>
            <a:ext cx="6978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1400" b="1" dirty="0" smtClean="0">
                <a:solidFill>
                  <a:srgbClr val="002060"/>
                </a:solidFill>
              </a:rPr>
              <a:t>Films </a:t>
            </a:r>
            <a:r>
              <a:rPr lang="fr-FR" sz="1400" b="1" dirty="0" err="1" smtClean="0">
                <a:solidFill>
                  <a:srgbClr val="002060"/>
                </a:solidFill>
              </a:rPr>
              <a:t>with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several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zeolites</a:t>
            </a:r>
            <a:r>
              <a:rPr lang="fr-FR" sz="1400" b="1" dirty="0" smtClean="0">
                <a:solidFill>
                  <a:srgbClr val="002060"/>
                </a:solidFill>
              </a:rPr>
              <a:t> = </a:t>
            </a:r>
            <a:r>
              <a:rPr lang="fr-FR" sz="1400" b="1" dirty="0" err="1" smtClean="0">
                <a:solidFill>
                  <a:srgbClr val="002060"/>
                </a:solidFill>
              </a:rPr>
              <a:t>wider</a:t>
            </a:r>
            <a:r>
              <a:rPr lang="fr-FR" sz="1400" b="1" dirty="0" smtClean="0">
                <a:solidFill>
                  <a:srgbClr val="002060"/>
                </a:solidFill>
              </a:rPr>
              <a:t> range of </a:t>
            </a:r>
            <a:r>
              <a:rPr lang="fr-FR" sz="1400" b="1" dirty="0" err="1" smtClean="0">
                <a:solidFill>
                  <a:srgbClr val="002060"/>
                </a:solidFill>
              </a:rPr>
              <a:t>molecules</a:t>
            </a:r>
            <a:r>
              <a:rPr lang="fr-FR" sz="1400" b="1" dirty="0" smtClean="0">
                <a:solidFill>
                  <a:srgbClr val="002060"/>
                </a:solidFill>
              </a:rPr>
              <a:t> to </a:t>
            </a:r>
            <a:r>
              <a:rPr lang="fr-FR" sz="1400" b="1" dirty="0" err="1" smtClean="0">
                <a:solidFill>
                  <a:srgbClr val="002060"/>
                </a:solidFill>
              </a:rPr>
              <a:t>be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trapped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43" y="5033328"/>
            <a:ext cx="8720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>
                <a:solidFill>
                  <a:srgbClr val="002060"/>
                </a:solidFill>
              </a:rPr>
              <a:t>T. J. Daou, N. </a:t>
            </a:r>
            <a:r>
              <a:rPr lang="fr-FR" sz="600" dirty="0" err="1">
                <a:solidFill>
                  <a:srgbClr val="002060"/>
                </a:solidFill>
              </a:rPr>
              <a:t>Lauridant</a:t>
            </a:r>
            <a:r>
              <a:rPr lang="fr-FR" sz="600" dirty="0">
                <a:solidFill>
                  <a:srgbClr val="002060"/>
                </a:solidFill>
              </a:rPr>
              <a:t>, G. Arnold, L. </a:t>
            </a:r>
            <a:r>
              <a:rPr lang="fr-FR" sz="600" dirty="0" err="1">
                <a:solidFill>
                  <a:srgbClr val="002060"/>
                </a:solidFill>
              </a:rPr>
              <a:t>Josien</a:t>
            </a:r>
            <a:r>
              <a:rPr lang="fr-FR" sz="600" dirty="0">
                <a:solidFill>
                  <a:srgbClr val="002060"/>
                </a:solidFill>
              </a:rPr>
              <a:t>, D. Faye, J. Patarin, </a:t>
            </a:r>
            <a:r>
              <a:rPr lang="fr-FR" sz="600" dirty="0" err="1" smtClean="0">
                <a:solidFill>
                  <a:srgbClr val="002060"/>
                </a:solidFill>
              </a:rPr>
              <a:t>Synthesis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>
                <a:solidFill>
                  <a:srgbClr val="002060"/>
                </a:solidFill>
              </a:rPr>
              <a:t>of MFI/EMT </a:t>
            </a:r>
            <a:r>
              <a:rPr lang="fr-FR" sz="600" dirty="0" err="1">
                <a:solidFill>
                  <a:srgbClr val="002060"/>
                </a:solidFill>
              </a:rPr>
              <a:t>zeolite</a:t>
            </a:r>
            <a:r>
              <a:rPr lang="fr-FR" sz="600" dirty="0">
                <a:solidFill>
                  <a:srgbClr val="002060"/>
                </a:solidFill>
              </a:rPr>
              <a:t> bi-layer films for </a:t>
            </a:r>
            <a:r>
              <a:rPr lang="fr-FR" sz="600" dirty="0" err="1">
                <a:solidFill>
                  <a:srgbClr val="002060"/>
                </a:solidFill>
              </a:rPr>
              <a:t>molecular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decontamination</a:t>
            </a:r>
            <a:r>
              <a:rPr lang="fr-FR" sz="600" dirty="0" smtClean="0">
                <a:solidFill>
                  <a:srgbClr val="002060"/>
                </a:solidFill>
              </a:rPr>
              <a:t>, Chemical </a:t>
            </a:r>
            <a:r>
              <a:rPr lang="fr-FR" sz="600" dirty="0">
                <a:solidFill>
                  <a:srgbClr val="002060"/>
                </a:solidFill>
              </a:rPr>
              <a:t>Engineering </a:t>
            </a:r>
            <a:r>
              <a:rPr lang="fr-FR" sz="600" dirty="0" smtClean="0">
                <a:solidFill>
                  <a:srgbClr val="002060"/>
                </a:solidFill>
              </a:rPr>
              <a:t>Journal, Vol. 234, 2013, 66-73</a:t>
            </a:r>
          </a:p>
          <a:p>
            <a:r>
              <a:rPr lang="fr-FR" sz="600" dirty="0">
                <a:solidFill>
                  <a:srgbClr val="002060"/>
                </a:solidFill>
              </a:rPr>
              <a:t>N. </a:t>
            </a:r>
            <a:r>
              <a:rPr lang="fr-FR" sz="600" dirty="0" err="1">
                <a:solidFill>
                  <a:srgbClr val="002060"/>
                </a:solidFill>
              </a:rPr>
              <a:t>Lauridant</a:t>
            </a:r>
            <a:r>
              <a:rPr lang="fr-FR" sz="600" dirty="0">
                <a:solidFill>
                  <a:srgbClr val="002060"/>
                </a:solidFill>
              </a:rPr>
              <a:t>, T.J. Daou, G. Arnold, H. Nouali, J. Patarin, D. </a:t>
            </a:r>
            <a:r>
              <a:rPr lang="fr-FR" sz="600" dirty="0" smtClean="0">
                <a:solidFill>
                  <a:srgbClr val="002060"/>
                </a:solidFill>
              </a:rPr>
              <a:t>Faye, </a:t>
            </a:r>
            <a:r>
              <a:rPr lang="fr-FR" sz="600" dirty="0" err="1" smtClean="0">
                <a:solidFill>
                  <a:srgbClr val="002060"/>
                </a:solidFill>
              </a:rPr>
              <a:t>Zeolite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 err="1">
                <a:solidFill>
                  <a:srgbClr val="002060"/>
                </a:solidFill>
              </a:rPr>
              <a:t>hybrid</a:t>
            </a:r>
            <a:r>
              <a:rPr lang="fr-FR" sz="600" dirty="0">
                <a:solidFill>
                  <a:srgbClr val="002060"/>
                </a:solidFill>
              </a:rPr>
              <a:t> films for </a:t>
            </a:r>
            <a:r>
              <a:rPr lang="fr-FR" sz="600" dirty="0" err="1">
                <a:solidFill>
                  <a:srgbClr val="002060"/>
                </a:solidFill>
              </a:rPr>
              <a:t>space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decontamination</a:t>
            </a:r>
            <a:r>
              <a:rPr lang="fr-FR" sz="600" dirty="0" smtClean="0">
                <a:solidFill>
                  <a:srgbClr val="002060"/>
                </a:solidFill>
              </a:rPr>
              <a:t>, </a:t>
            </a:r>
            <a:r>
              <a:rPr lang="fr-FR" sz="600" dirty="0" err="1" smtClean="0">
                <a:solidFill>
                  <a:srgbClr val="002060"/>
                </a:solidFill>
              </a:rPr>
              <a:t>Microporous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>
                <a:solidFill>
                  <a:srgbClr val="002060"/>
                </a:solidFill>
              </a:rPr>
              <a:t>and </a:t>
            </a:r>
            <a:r>
              <a:rPr lang="fr-FR" sz="600" dirty="0" err="1">
                <a:solidFill>
                  <a:srgbClr val="002060"/>
                </a:solidFill>
              </a:rPr>
              <a:t>Mesoporous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Materials</a:t>
            </a:r>
            <a:r>
              <a:rPr lang="fr-FR" sz="600" dirty="0" smtClean="0">
                <a:solidFill>
                  <a:srgbClr val="002060"/>
                </a:solidFill>
              </a:rPr>
              <a:t>, Vol. 172, 2013, 36-43</a:t>
            </a:r>
          </a:p>
          <a:p>
            <a:r>
              <a:rPr lang="fr-FR" sz="600" dirty="0" smtClean="0">
                <a:solidFill>
                  <a:srgbClr val="002060"/>
                </a:solidFill>
              </a:rPr>
              <a:t>N. </a:t>
            </a:r>
            <a:r>
              <a:rPr lang="fr-FR" sz="600" dirty="0" err="1">
                <a:solidFill>
                  <a:srgbClr val="002060"/>
                </a:solidFill>
              </a:rPr>
              <a:t>Lauridant</a:t>
            </a:r>
            <a:r>
              <a:rPr lang="fr-FR" sz="600" dirty="0">
                <a:solidFill>
                  <a:srgbClr val="002060"/>
                </a:solidFill>
              </a:rPr>
              <a:t>, T. </a:t>
            </a:r>
            <a:r>
              <a:rPr lang="fr-FR" sz="600" dirty="0" smtClean="0">
                <a:solidFill>
                  <a:srgbClr val="002060"/>
                </a:solidFill>
              </a:rPr>
              <a:t>J. </a:t>
            </a:r>
            <a:r>
              <a:rPr lang="fr-FR" sz="600" dirty="0">
                <a:solidFill>
                  <a:srgbClr val="002060"/>
                </a:solidFill>
              </a:rPr>
              <a:t>Daou, </a:t>
            </a:r>
            <a:r>
              <a:rPr lang="fr-FR" sz="600" dirty="0" smtClean="0">
                <a:solidFill>
                  <a:srgbClr val="002060"/>
                </a:solidFill>
              </a:rPr>
              <a:t>G. </a:t>
            </a:r>
            <a:r>
              <a:rPr lang="fr-FR" sz="600" dirty="0">
                <a:solidFill>
                  <a:srgbClr val="002060"/>
                </a:solidFill>
              </a:rPr>
              <a:t>Arnold, </a:t>
            </a:r>
            <a:r>
              <a:rPr lang="fr-FR" sz="600" dirty="0" smtClean="0">
                <a:solidFill>
                  <a:srgbClr val="002060"/>
                </a:solidFill>
              </a:rPr>
              <a:t>M. </a:t>
            </a:r>
            <a:r>
              <a:rPr lang="fr-FR" sz="600" dirty="0">
                <a:solidFill>
                  <a:srgbClr val="002060"/>
                </a:solidFill>
              </a:rPr>
              <a:t>Soulard, </a:t>
            </a:r>
            <a:r>
              <a:rPr lang="fr-FR" sz="600" dirty="0" smtClean="0">
                <a:solidFill>
                  <a:srgbClr val="002060"/>
                </a:solidFill>
              </a:rPr>
              <a:t>H. </a:t>
            </a:r>
            <a:r>
              <a:rPr lang="fr-FR" sz="600" dirty="0">
                <a:solidFill>
                  <a:srgbClr val="002060"/>
                </a:solidFill>
              </a:rPr>
              <a:t>Nouali, </a:t>
            </a:r>
            <a:r>
              <a:rPr lang="fr-FR" sz="600" dirty="0" smtClean="0">
                <a:solidFill>
                  <a:srgbClr val="002060"/>
                </a:solidFill>
              </a:rPr>
              <a:t>J. </a:t>
            </a:r>
            <a:r>
              <a:rPr lang="fr-FR" sz="600" dirty="0">
                <a:solidFill>
                  <a:srgbClr val="002060"/>
                </a:solidFill>
              </a:rPr>
              <a:t>Patarin, </a:t>
            </a:r>
            <a:r>
              <a:rPr lang="fr-FR" sz="600" dirty="0" smtClean="0">
                <a:solidFill>
                  <a:srgbClr val="002060"/>
                </a:solidFill>
              </a:rPr>
              <a:t>D. Faye, Key </a:t>
            </a:r>
            <a:r>
              <a:rPr lang="fr-FR" sz="600" dirty="0" err="1">
                <a:solidFill>
                  <a:srgbClr val="002060"/>
                </a:solidFill>
              </a:rPr>
              <a:t>steps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>
                <a:solidFill>
                  <a:srgbClr val="002060"/>
                </a:solidFill>
              </a:rPr>
              <a:t>influencing</a:t>
            </a:r>
            <a:r>
              <a:rPr lang="fr-FR" sz="600" dirty="0">
                <a:solidFill>
                  <a:srgbClr val="002060"/>
                </a:solidFill>
              </a:rPr>
              <a:t> the formation of ZSM-5 films on </a:t>
            </a:r>
            <a:r>
              <a:rPr lang="fr-FR" sz="600" dirty="0" err="1">
                <a:solidFill>
                  <a:srgbClr val="002060"/>
                </a:solidFill>
              </a:rPr>
              <a:t>aluminum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substrates</a:t>
            </a:r>
            <a:r>
              <a:rPr lang="fr-FR" sz="600" dirty="0" smtClean="0">
                <a:solidFill>
                  <a:srgbClr val="002060"/>
                </a:solidFill>
              </a:rPr>
              <a:t>, </a:t>
            </a:r>
            <a:r>
              <a:rPr lang="fr-FR" sz="600" dirty="0" err="1" smtClean="0">
                <a:solidFill>
                  <a:srgbClr val="002060"/>
                </a:solidFill>
              </a:rPr>
              <a:t>Microporous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>
                <a:solidFill>
                  <a:srgbClr val="002060"/>
                </a:solidFill>
              </a:rPr>
              <a:t>and </a:t>
            </a:r>
            <a:r>
              <a:rPr lang="fr-FR" sz="600" dirty="0" err="1">
                <a:solidFill>
                  <a:srgbClr val="002060"/>
                </a:solidFill>
              </a:rPr>
              <a:t>Mesoporous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Materials</a:t>
            </a:r>
            <a:r>
              <a:rPr lang="fr-FR" sz="600" dirty="0" smtClean="0">
                <a:solidFill>
                  <a:srgbClr val="002060"/>
                </a:solidFill>
              </a:rPr>
              <a:t>, Vol. 152, 2012, 1-8</a:t>
            </a:r>
          </a:p>
          <a:p>
            <a:r>
              <a:rPr lang="fr-FR" sz="600" dirty="0" smtClean="0">
                <a:solidFill>
                  <a:srgbClr val="002060"/>
                </a:solidFill>
              </a:rPr>
              <a:t>N. </a:t>
            </a:r>
            <a:r>
              <a:rPr lang="fr-FR" sz="600" dirty="0" err="1">
                <a:solidFill>
                  <a:srgbClr val="002060"/>
                </a:solidFill>
              </a:rPr>
              <a:t>Lauridant</a:t>
            </a:r>
            <a:r>
              <a:rPr lang="fr-FR" sz="600" dirty="0">
                <a:solidFill>
                  <a:srgbClr val="002060"/>
                </a:solidFill>
              </a:rPr>
              <a:t>, T. Jean Daou, Gilles Arnold, Joël Patarin, Delphine </a:t>
            </a:r>
            <a:r>
              <a:rPr lang="fr-FR" sz="600" dirty="0" smtClean="0">
                <a:solidFill>
                  <a:srgbClr val="002060"/>
                </a:solidFill>
              </a:rPr>
              <a:t>Faye, MFI</a:t>
            </a:r>
            <a:r>
              <a:rPr lang="fr-FR" sz="600" dirty="0">
                <a:solidFill>
                  <a:srgbClr val="002060"/>
                </a:solidFill>
              </a:rPr>
              <a:t>/∗BEA </a:t>
            </a:r>
            <a:r>
              <a:rPr lang="fr-FR" sz="600" dirty="0" err="1">
                <a:solidFill>
                  <a:srgbClr val="002060"/>
                </a:solidFill>
              </a:rPr>
              <a:t>hybrid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>
                <a:solidFill>
                  <a:srgbClr val="002060"/>
                </a:solidFill>
              </a:rPr>
              <a:t>coating</a:t>
            </a:r>
            <a:r>
              <a:rPr lang="fr-FR" sz="600" dirty="0">
                <a:solidFill>
                  <a:srgbClr val="002060"/>
                </a:solidFill>
              </a:rPr>
              <a:t> on </a:t>
            </a:r>
            <a:r>
              <a:rPr lang="fr-FR" sz="600" dirty="0" err="1">
                <a:solidFill>
                  <a:srgbClr val="002060"/>
                </a:solidFill>
              </a:rPr>
              <a:t>aluminum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alloys</a:t>
            </a:r>
            <a:r>
              <a:rPr lang="fr-FR" sz="600" dirty="0" smtClean="0">
                <a:solidFill>
                  <a:srgbClr val="002060"/>
                </a:solidFill>
              </a:rPr>
              <a:t>, </a:t>
            </a:r>
            <a:r>
              <a:rPr lang="fr-FR" sz="600" dirty="0" err="1" smtClean="0">
                <a:solidFill>
                  <a:srgbClr val="002060"/>
                </a:solidFill>
              </a:rPr>
              <a:t>Microporous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>
                <a:solidFill>
                  <a:srgbClr val="002060"/>
                </a:solidFill>
              </a:rPr>
              <a:t>and </a:t>
            </a:r>
            <a:r>
              <a:rPr lang="fr-FR" sz="600" dirty="0" err="1">
                <a:solidFill>
                  <a:srgbClr val="002060"/>
                </a:solidFill>
              </a:rPr>
              <a:t>Mesoporous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Materials</a:t>
            </a:r>
            <a:r>
              <a:rPr lang="fr-FR" sz="600" dirty="0" smtClean="0">
                <a:solidFill>
                  <a:srgbClr val="002060"/>
                </a:solidFill>
              </a:rPr>
              <a:t>, Vol. 166, 2013, 79-85</a:t>
            </a:r>
            <a:endParaRPr lang="fr-FR" sz="600" dirty="0">
              <a:solidFill>
                <a:srgbClr val="00206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13" y="659361"/>
            <a:ext cx="1404719" cy="95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111697" y="807825"/>
            <a:ext cx="184731" cy="57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dirty="0" smtClean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fr-FR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6090" y="557502"/>
            <a:ext cx="8749709" cy="369332"/>
          </a:xfrm>
        </p:spPr>
        <p:txBody>
          <a:bodyPr/>
          <a:lstStyle/>
          <a:p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6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36" y="1770526"/>
            <a:ext cx="2749330" cy="14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36" y="3915809"/>
            <a:ext cx="1336403" cy="90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134" y="1803864"/>
            <a:ext cx="2965856" cy="14807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260" y="1773498"/>
            <a:ext cx="2770555" cy="17089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6414" y="4965446"/>
            <a:ext cx="98816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dirty="0" smtClean="0">
                <a:solidFill>
                  <a:srgbClr val="002060"/>
                </a:solidFill>
              </a:rPr>
              <a:t>G. </a:t>
            </a:r>
            <a:r>
              <a:rPr lang="fr-FR" sz="600" dirty="0">
                <a:solidFill>
                  <a:srgbClr val="002060"/>
                </a:solidFill>
              </a:rPr>
              <a:t>Rioland, T. </a:t>
            </a:r>
            <a:r>
              <a:rPr lang="fr-FR" sz="600" dirty="0" smtClean="0">
                <a:solidFill>
                  <a:srgbClr val="002060"/>
                </a:solidFill>
              </a:rPr>
              <a:t>J. </a:t>
            </a:r>
            <a:r>
              <a:rPr lang="fr-FR" sz="600" dirty="0">
                <a:solidFill>
                  <a:srgbClr val="002060"/>
                </a:solidFill>
              </a:rPr>
              <a:t>Daou, </a:t>
            </a:r>
            <a:r>
              <a:rPr lang="fr-FR" sz="600" dirty="0" smtClean="0">
                <a:solidFill>
                  <a:srgbClr val="002060"/>
                </a:solidFill>
              </a:rPr>
              <a:t>D. </a:t>
            </a:r>
            <a:r>
              <a:rPr lang="fr-FR" sz="600" dirty="0">
                <a:solidFill>
                  <a:srgbClr val="002060"/>
                </a:solidFill>
              </a:rPr>
              <a:t>Faye, </a:t>
            </a:r>
            <a:r>
              <a:rPr lang="fr-FR" sz="600" dirty="0" smtClean="0">
                <a:solidFill>
                  <a:srgbClr val="002060"/>
                </a:solidFill>
              </a:rPr>
              <a:t>J. Patarin, A </a:t>
            </a:r>
            <a:r>
              <a:rPr lang="fr-FR" sz="600" dirty="0">
                <a:solidFill>
                  <a:srgbClr val="002060"/>
                </a:solidFill>
              </a:rPr>
              <a:t>new </a:t>
            </a:r>
            <a:r>
              <a:rPr lang="fr-FR" sz="600" dirty="0" err="1">
                <a:solidFill>
                  <a:srgbClr val="002060"/>
                </a:solidFill>
              </a:rPr>
              <a:t>generation</a:t>
            </a:r>
            <a:r>
              <a:rPr lang="fr-FR" sz="600" dirty="0">
                <a:solidFill>
                  <a:srgbClr val="002060"/>
                </a:solidFill>
              </a:rPr>
              <a:t> of MFI-type </a:t>
            </a:r>
            <a:r>
              <a:rPr lang="fr-FR" sz="600" dirty="0" err="1">
                <a:solidFill>
                  <a:srgbClr val="002060"/>
                </a:solidFill>
              </a:rPr>
              <a:t>zeolite</a:t>
            </a:r>
            <a:r>
              <a:rPr lang="fr-FR" sz="600" dirty="0">
                <a:solidFill>
                  <a:srgbClr val="002060"/>
                </a:solidFill>
              </a:rPr>
              <a:t> pellets </a:t>
            </a:r>
            <a:r>
              <a:rPr lang="fr-FR" sz="600" dirty="0" err="1">
                <a:solidFill>
                  <a:srgbClr val="002060"/>
                </a:solidFill>
              </a:rPr>
              <a:t>with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>
                <a:solidFill>
                  <a:srgbClr val="002060"/>
                </a:solidFill>
              </a:rPr>
              <a:t>very</a:t>
            </a:r>
            <a:r>
              <a:rPr lang="fr-FR" sz="600" dirty="0">
                <a:solidFill>
                  <a:srgbClr val="002060"/>
                </a:solidFill>
              </a:rPr>
              <a:t> high </a:t>
            </a:r>
            <a:r>
              <a:rPr lang="fr-FR" sz="600" dirty="0" err="1">
                <a:solidFill>
                  <a:srgbClr val="002060"/>
                </a:solidFill>
              </a:rPr>
              <a:t>mechanical</a:t>
            </a:r>
            <a:r>
              <a:rPr lang="fr-FR" sz="600" dirty="0">
                <a:solidFill>
                  <a:srgbClr val="002060"/>
                </a:solidFill>
              </a:rPr>
              <a:t> performance for </a:t>
            </a:r>
            <a:r>
              <a:rPr lang="fr-FR" sz="600" dirty="0" err="1">
                <a:solidFill>
                  <a:srgbClr val="002060"/>
                </a:solidFill>
              </a:rPr>
              <a:t>space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decontamination</a:t>
            </a:r>
            <a:r>
              <a:rPr lang="fr-FR" sz="600" dirty="0" smtClean="0">
                <a:solidFill>
                  <a:srgbClr val="002060"/>
                </a:solidFill>
              </a:rPr>
              <a:t>, </a:t>
            </a:r>
            <a:r>
              <a:rPr lang="fr-FR" sz="600" dirty="0" err="1" smtClean="0">
                <a:solidFill>
                  <a:srgbClr val="002060"/>
                </a:solidFill>
              </a:rPr>
              <a:t>Microporous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>
                <a:solidFill>
                  <a:srgbClr val="002060"/>
                </a:solidFill>
              </a:rPr>
              <a:t>and </a:t>
            </a:r>
            <a:r>
              <a:rPr lang="fr-FR" sz="600" dirty="0" err="1">
                <a:solidFill>
                  <a:srgbClr val="002060"/>
                </a:solidFill>
              </a:rPr>
              <a:t>Mesoporous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>
                <a:solidFill>
                  <a:srgbClr val="002060"/>
                </a:solidFill>
              </a:rPr>
              <a:t>Materials</a:t>
            </a:r>
            <a:r>
              <a:rPr lang="fr-FR" sz="600" dirty="0" smtClean="0">
                <a:solidFill>
                  <a:srgbClr val="002060"/>
                </a:solidFill>
              </a:rPr>
              <a:t>, Vol. </a:t>
            </a:r>
            <a:r>
              <a:rPr lang="fr-FR" sz="600" dirty="0">
                <a:solidFill>
                  <a:srgbClr val="002060"/>
                </a:solidFill>
              </a:rPr>
              <a:t>221</a:t>
            </a:r>
            <a:r>
              <a:rPr lang="fr-FR" sz="600" dirty="0" smtClean="0">
                <a:solidFill>
                  <a:srgbClr val="002060"/>
                </a:solidFill>
              </a:rPr>
              <a:t>,  2016, 167-174</a:t>
            </a:r>
          </a:p>
          <a:p>
            <a:r>
              <a:rPr lang="fr-FR" sz="600" dirty="0">
                <a:solidFill>
                  <a:srgbClr val="002060"/>
                </a:solidFill>
              </a:rPr>
              <a:t>G. Rioland, </a:t>
            </a:r>
            <a:r>
              <a:rPr lang="fr-FR" sz="600" dirty="0" smtClean="0">
                <a:solidFill>
                  <a:srgbClr val="002060"/>
                </a:solidFill>
              </a:rPr>
              <a:t>P. </a:t>
            </a:r>
            <a:r>
              <a:rPr lang="fr-FR" sz="600" dirty="0" err="1" smtClean="0">
                <a:solidFill>
                  <a:srgbClr val="002060"/>
                </a:solidFill>
              </a:rPr>
              <a:t>Dutournié</a:t>
            </a:r>
            <a:r>
              <a:rPr lang="fr-FR" sz="600" dirty="0" smtClean="0">
                <a:solidFill>
                  <a:srgbClr val="002060"/>
                </a:solidFill>
              </a:rPr>
              <a:t>, D. Faye, T</a:t>
            </a:r>
            <a:r>
              <a:rPr lang="fr-FR" sz="600" dirty="0">
                <a:solidFill>
                  <a:srgbClr val="002060"/>
                </a:solidFill>
              </a:rPr>
              <a:t>. J. </a:t>
            </a:r>
            <a:r>
              <a:rPr lang="fr-FR" sz="600" dirty="0" smtClean="0">
                <a:solidFill>
                  <a:srgbClr val="002060"/>
                </a:solidFill>
              </a:rPr>
              <a:t>Daou, J</a:t>
            </a:r>
            <a:r>
              <a:rPr lang="fr-FR" sz="600" dirty="0">
                <a:solidFill>
                  <a:srgbClr val="002060"/>
                </a:solidFill>
              </a:rPr>
              <a:t>. Patarin, </a:t>
            </a:r>
            <a:r>
              <a:rPr lang="fr-FR" sz="600" dirty="0" err="1" smtClean="0">
                <a:solidFill>
                  <a:srgbClr val="002060"/>
                </a:solidFill>
              </a:rPr>
              <a:t>Prediction</a:t>
            </a:r>
            <a:r>
              <a:rPr lang="fr-FR" sz="600" dirty="0" smtClean="0">
                <a:solidFill>
                  <a:srgbClr val="002060"/>
                </a:solidFill>
              </a:rPr>
              <a:t> of the </a:t>
            </a:r>
            <a:r>
              <a:rPr lang="fr-FR" sz="600" dirty="0" err="1" smtClean="0">
                <a:solidFill>
                  <a:srgbClr val="002060"/>
                </a:solidFill>
              </a:rPr>
              <a:t>mechanical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properties</a:t>
            </a:r>
            <a:r>
              <a:rPr lang="fr-FR" sz="600" dirty="0" smtClean="0">
                <a:solidFill>
                  <a:srgbClr val="002060"/>
                </a:solidFill>
              </a:rPr>
              <a:t> of </a:t>
            </a:r>
            <a:r>
              <a:rPr lang="fr-FR" sz="600" dirty="0" err="1" smtClean="0">
                <a:solidFill>
                  <a:srgbClr val="002060"/>
                </a:solidFill>
              </a:rPr>
              <a:t>zeolite</a:t>
            </a:r>
            <a:r>
              <a:rPr lang="fr-FR" sz="600" dirty="0" smtClean="0">
                <a:solidFill>
                  <a:srgbClr val="002060"/>
                </a:solidFill>
              </a:rPr>
              <a:t> pellets for </a:t>
            </a:r>
            <a:r>
              <a:rPr lang="fr-FR" sz="600" dirty="0" err="1" smtClean="0">
                <a:solidFill>
                  <a:srgbClr val="002060"/>
                </a:solidFill>
              </a:rPr>
              <a:t>aerospace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molecular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decontamination</a:t>
            </a:r>
            <a:r>
              <a:rPr lang="fr-FR" sz="600" dirty="0" smtClean="0">
                <a:solidFill>
                  <a:srgbClr val="002060"/>
                </a:solidFill>
              </a:rPr>
              <a:t> applications, </a:t>
            </a:r>
            <a:r>
              <a:rPr lang="fr-FR" sz="600" dirty="0" err="1" smtClean="0">
                <a:solidFill>
                  <a:srgbClr val="002060"/>
                </a:solidFill>
              </a:rPr>
              <a:t>Beilstein</a:t>
            </a:r>
            <a:r>
              <a:rPr lang="fr-FR" sz="600" dirty="0" smtClean="0">
                <a:solidFill>
                  <a:srgbClr val="002060"/>
                </a:solidFill>
              </a:rPr>
              <a:t> Journal of </a:t>
            </a:r>
            <a:r>
              <a:rPr lang="fr-FR" sz="600" dirty="0" err="1" smtClean="0">
                <a:solidFill>
                  <a:srgbClr val="002060"/>
                </a:solidFill>
              </a:rPr>
              <a:t>Nanotechnology</a:t>
            </a:r>
            <a:r>
              <a:rPr lang="fr-FR" sz="600" dirty="0" smtClean="0">
                <a:solidFill>
                  <a:srgbClr val="002060"/>
                </a:solidFill>
              </a:rPr>
              <a:t>, </a:t>
            </a:r>
            <a:r>
              <a:rPr lang="fr-FR" sz="600" dirty="0">
                <a:solidFill>
                  <a:srgbClr val="002060"/>
                </a:solidFill>
              </a:rPr>
              <a:t>Vol. </a:t>
            </a:r>
            <a:r>
              <a:rPr lang="fr-FR" sz="600" dirty="0" smtClean="0">
                <a:solidFill>
                  <a:srgbClr val="002060"/>
                </a:solidFill>
              </a:rPr>
              <a:t>7,  </a:t>
            </a:r>
            <a:r>
              <a:rPr lang="fr-FR" sz="600" dirty="0">
                <a:solidFill>
                  <a:srgbClr val="002060"/>
                </a:solidFill>
              </a:rPr>
              <a:t>2016, </a:t>
            </a:r>
            <a:r>
              <a:rPr lang="fr-FR" sz="600" dirty="0" smtClean="0">
                <a:solidFill>
                  <a:srgbClr val="002060"/>
                </a:solidFill>
              </a:rPr>
              <a:t>1761-1771</a:t>
            </a:r>
          </a:p>
          <a:p>
            <a:r>
              <a:rPr lang="fr-FR" sz="600" dirty="0">
                <a:solidFill>
                  <a:srgbClr val="002060"/>
                </a:solidFill>
              </a:rPr>
              <a:t>G. Rioland, </a:t>
            </a:r>
            <a:r>
              <a:rPr lang="fr-FR" sz="600" dirty="0" smtClean="0">
                <a:solidFill>
                  <a:srgbClr val="002060"/>
                </a:solidFill>
              </a:rPr>
              <a:t>H. Nouali, T</a:t>
            </a:r>
            <a:r>
              <a:rPr lang="fr-FR" sz="600" dirty="0">
                <a:solidFill>
                  <a:srgbClr val="002060"/>
                </a:solidFill>
              </a:rPr>
              <a:t>. J. Daou, D. Faye, J. </a:t>
            </a:r>
            <a:r>
              <a:rPr lang="fr-FR" sz="600" dirty="0" smtClean="0">
                <a:solidFill>
                  <a:srgbClr val="002060"/>
                </a:solidFill>
              </a:rPr>
              <a:t>Patarin, Adsorption of volatile </a:t>
            </a:r>
            <a:r>
              <a:rPr lang="fr-FR" sz="600" dirty="0" err="1" smtClean="0">
                <a:solidFill>
                  <a:srgbClr val="002060"/>
                </a:solidFill>
              </a:rPr>
              <a:t>organic</a:t>
            </a:r>
            <a:r>
              <a:rPr lang="fr-FR" sz="600" dirty="0" smtClean="0">
                <a:solidFill>
                  <a:srgbClr val="002060"/>
                </a:solidFill>
              </a:rPr>
              <a:t> compounds in composite </a:t>
            </a:r>
            <a:r>
              <a:rPr lang="fr-FR" sz="600" dirty="0" err="1" smtClean="0">
                <a:solidFill>
                  <a:srgbClr val="002060"/>
                </a:solidFill>
              </a:rPr>
              <a:t>zeolite</a:t>
            </a:r>
            <a:r>
              <a:rPr lang="fr-FR" sz="600" dirty="0" smtClean="0">
                <a:solidFill>
                  <a:srgbClr val="002060"/>
                </a:solidFill>
              </a:rPr>
              <a:t> pellets for </a:t>
            </a:r>
            <a:r>
              <a:rPr lang="fr-FR" sz="600" dirty="0" err="1" smtClean="0">
                <a:solidFill>
                  <a:srgbClr val="002060"/>
                </a:solidFill>
              </a:rPr>
              <a:t>space</a:t>
            </a:r>
            <a:r>
              <a:rPr lang="fr-FR" sz="600" dirty="0" smtClean="0">
                <a:solidFill>
                  <a:srgbClr val="002060"/>
                </a:solidFill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</a:rPr>
              <a:t>decontamination</a:t>
            </a:r>
            <a:r>
              <a:rPr lang="fr-FR" sz="600" dirty="0" smtClean="0">
                <a:solidFill>
                  <a:srgbClr val="002060"/>
                </a:solidFill>
              </a:rPr>
              <a:t>, Adsorption, Vol. 23, 2017, 395-403</a:t>
            </a:r>
          </a:p>
          <a:p>
            <a:r>
              <a:rPr lang="fr-FR" sz="600" dirty="0">
                <a:solidFill>
                  <a:srgbClr val="002060"/>
                </a:solidFill>
              </a:rPr>
              <a:t>S. Maurice, R.C. </a:t>
            </a:r>
            <a:r>
              <a:rPr lang="fr-FR" sz="600" dirty="0" err="1">
                <a:solidFill>
                  <a:srgbClr val="002060"/>
                </a:solidFill>
              </a:rPr>
              <a:t>Wiens</a:t>
            </a:r>
            <a:r>
              <a:rPr lang="fr-FR" sz="600" dirty="0">
                <a:solidFill>
                  <a:srgbClr val="002060"/>
                </a:solidFill>
              </a:rPr>
              <a:t>, P. Bernardi, P. et al. The </a:t>
            </a:r>
            <a:r>
              <a:rPr lang="fr-FR" sz="600" dirty="0" err="1">
                <a:solidFill>
                  <a:srgbClr val="002060"/>
                </a:solidFill>
              </a:rPr>
              <a:t>SuperCam</a:t>
            </a:r>
            <a:r>
              <a:rPr lang="fr-FR" sz="600" dirty="0">
                <a:solidFill>
                  <a:srgbClr val="002060"/>
                </a:solidFill>
              </a:rPr>
              <a:t> Instrument Suite on the Mars 2020 Rover: Science Objectives and </a:t>
            </a:r>
            <a:r>
              <a:rPr lang="fr-FR" sz="600" dirty="0" err="1">
                <a:solidFill>
                  <a:srgbClr val="002060"/>
                </a:solidFill>
              </a:rPr>
              <a:t>Mast</a:t>
            </a:r>
            <a:r>
              <a:rPr lang="fr-FR" sz="600" dirty="0">
                <a:solidFill>
                  <a:srgbClr val="002060"/>
                </a:solidFill>
              </a:rPr>
              <a:t>-Unit Description. </a:t>
            </a:r>
            <a:r>
              <a:rPr lang="fr-FR" sz="600" dirty="0" err="1">
                <a:solidFill>
                  <a:srgbClr val="002060"/>
                </a:solidFill>
              </a:rPr>
              <a:t>Space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>
                <a:solidFill>
                  <a:srgbClr val="002060"/>
                </a:solidFill>
              </a:rPr>
              <a:t>Sci</a:t>
            </a:r>
            <a:r>
              <a:rPr lang="fr-FR" sz="600" dirty="0">
                <a:solidFill>
                  <a:srgbClr val="002060"/>
                </a:solidFill>
              </a:rPr>
              <a:t> </a:t>
            </a:r>
            <a:r>
              <a:rPr lang="fr-FR" sz="600" dirty="0" err="1">
                <a:solidFill>
                  <a:srgbClr val="002060"/>
                </a:solidFill>
              </a:rPr>
              <a:t>Rev</a:t>
            </a:r>
            <a:r>
              <a:rPr lang="fr-FR" sz="600" dirty="0">
                <a:solidFill>
                  <a:srgbClr val="002060"/>
                </a:solidFill>
              </a:rPr>
              <a:t> Vol. 217, 2021, </a:t>
            </a:r>
            <a:r>
              <a:rPr lang="fr-FR" sz="600" dirty="0" smtClean="0">
                <a:solidFill>
                  <a:srgbClr val="002060"/>
                </a:solidFill>
              </a:rPr>
              <a:t>47</a:t>
            </a:r>
          </a:p>
          <a:p>
            <a:r>
              <a:rPr lang="en-US" sz="600" dirty="0">
                <a:solidFill>
                  <a:srgbClr val="002060"/>
                </a:solidFill>
              </a:rPr>
              <a:t>D. Faye, A. </a:t>
            </a:r>
            <a:r>
              <a:rPr lang="en-US" sz="600" dirty="0" err="1">
                <a:solidFill>
                  <a:srgbClr val="002060"/>
                </a:solidFill>
              </a:rPr>
              <a:t>Jakob</a:t>
            </a:r>
            <a:r>
              <a:rPr lang="en-US" sz="600" dirty="0">
                <a:solidFill>
                  <a:srgbClr val="002060"/>
                </a:solidFill>
              </a:rPr>
              <a:t>, M. Soulard, P. Berlioz, Zeolite </a:t>
            </a:r>
            <a:r>
              <a:rPr lang="en-US" sz="600" dirty="0" err="1">
                <a:solidFill>
                  <a:srgbClr val="002060"/>
                </a:solidFill>
              </a:rPr>
              <a:t>adsorbers</a:t>
            </a:r>
            <a:r>
              <a:rPr lang="en-US" sz="600" dirty="0">
                <a:solidFill>
                  <a:srgbClr val="002060"/>
                </a:solidFill>
              </a:rPr>
              <a:t> for molecular contamination control in spacecraft, </a:t>
            </a:r>
            <a:r>
              <a:rPr lang="nl-NL" sz="600" dirty="0">
                <a:solidFill>
                  <a:srgbClr val="002060"/>
                </a:solidFill>
              </a:rPr>
              <a:t>Proc. of SPIE Vol. 7794, 2010, 77940B-1</a:t>
            </a:r>
            <a:endParaRPr lang="fr-FR" sz="600" dirty="0">
              <a:solidFill>
                <a:srgbClr val="002060"/>
              </a:solidFill>
            </a:endParaRPr>
          </a:p>
          <a:p>
            <a:r>
              <a:rPr lang="fr-FR" sz="600" dirty="0">
                <a:solidFill>
                  <a:srgbClr val="002060"/>
                </a:solidFill>
              </a:rPr>
              <a:t> </a:t>
            </a:r>
          </a:p>
          <a:p>
            <a:endParaRPr lang="fr-FR" sz="600" dirty="0">
              <a:solidFill>
                <a:srgbClr val="002060"/>
              </a:solidFill>
            </a:endParaRPr>
          </a:p>
          <a:p>
            <a:endParaRPr lang="fr-FR" sz="600" dirty="0">
              <a:solidFill>
                <a:srgbClr val="002060"/>
              </a:solidFill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26090" y="926834"/>
            <a:ext cx="8418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dirty="0" smtClean="0">
                <a:solidFill>
                  <a:srgbClr val="002060"/>
                </a:solidFill>
              </a:rPr>
              <a:t>How to use </a:t>
            </a:r>
            <a:r>
              <a:rPr lang="fr-FR" sz="1400" dirty="0" err="1" smtClean="0">
                <a:solidFill>
                  <a:srgbClr val="002060"/>
                </a:solidFill>
              </a:rPr>
              <a:t>it</a:t>
            </a:r>
            <a:r>
              <a:rPr lang="fr-FR" sz="1400" dirty="0" smtClean="0">
                <a:solidFill>
                  <a:srgbClr val="002060"/>
                </a:solidFill>
              </a:rPr>
              <a:t> in satellite ? 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1400" b="1" dirty="0" smtClean="0">
                <a:solidFill>
                  <a:srgbClr val="002060"/>
                </a:solidFill>
              </a:rPr>
              <a:t>#2: </a:t>
            </a:r>
            <a:r>
              <a:rPr lang="fr-FR" sz="1400" b="1" dirty="0">
                <a:solidFill>
                  <a:srgbClr val="002060"/>
                </a:solidFill>
              </a:rPr>
              <a:t>Pellets (IS2M/CNES)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95583" y="1425408"/>
            <a:ext cx="3897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2060"/>
                </a:solidFill>
              </a:rPr>
              <a:t>SEM images of the interactions </a:t>
            </a:r>
            <a:r>
              <a:rPr lang="fr-FR" sz="1000" dirty="0" err="1" smtClean="0">
                <a:solidFill>
                  <a:srgbClr val="002060"/>
                </a:solidFill>
              </a:rPr>
              <a:t>between</a:t>
            </a:r>
            <a:r>
              <a:rPr lang="fr-FR" sz="1000" dirty="0" smtClean="0">
                <a:solidFill>
                  <a:srgbClr val="002060"/>
                </a:solidFill>
              </a:rPr>
              <a:t> MFI-type </a:t>
            </a:r>
            <a:r>
              <a:rPr lang="fr-FR" sz="1000" dirty="0" err="1" smtClean="0">
                <a:solidFill>
                  <a:srgbClr val="002060"/>
                </a:solidFill>
              </a:rPr>
              <a:t>zeolite</a:t>
            </a:r>
            <a:r>
              <a:rPr lang="fr-FR" sz="1000" dirty="0" smtClean="0">
                <a:solidFill>
                  <a:srgbClr val="002060"/>
                </a:solidFill>
              </a:rPr>
              <a:t> and sodium silicate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9683" y="1527277"/>
            <a:ext cx="3107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solidFill>
                  <a:srgbClr val="002060"/>
                </a:solidFill>
              </a:rPr>
              <a:t>Hydraulic</a:t>
            </a:r>
            <a:r>
              <a:rPr lang="fr-FR" sz="1000" dirty="0" smtClean="0">
                <a:solidFill>
                  <a:srgbClr val="002060"/>
                </a:solidFill>
              </a:rPr>
              <a:t> </a:t>
            </a:r>
            <a:r>
              <a:rPr lang="fr-FR" sz="1000" dirty="0" err="1" smtClean="0">
                <a:solidFill>
                  <a:srgbClr val="002060"/>
                </a:solidFill>
              </a:rPr>
              <a:t>press</a:t>
            </a:r>
            <a:r>
              <a:rPr lang="fr-FR" sz="1000" dirty="0" smtClean="0">
                <a:solidFill>
                  <a:srgbClr val="002060"/>
                </a:solidFill>
              </a:rPr>
              <a:t> </a:t>
            </a:r>
            <a:r>
              <a:rPr lang="fr-FR" sz="1000" dirty="0" err="1" smtClean="0">
                <a:solidFill>
                  <a:srgbClr val="002060"/>
                </a:solidFill>
              </a:rPr>
              <a:t>used</a:t>
            </a:r>
            <a:r>
              <a:rPr lang="fr-FR" sz="1000" dirty="0" smtClean="0">
                <a:solidFill>
                  <a:srgbClr val="002060"/>
                </a:solidFill>
              </a:rPr>
              <a:t> for the </a:t>
            </a:r>
            <a:r>
              <a:rPr lang="fr-FR" sz="1000" dirty="0" err="1" smtClean="0">
                <a:solidFill>
                  <a:srgbClr val="002060"/>
                </a:solidFill>
              </a:rPr>
              <a:t>shaping</a:t>
            </a:r>
            <a:r>
              <a:rPr lang="fr-FR" sz="1000" dirty="0" smtClean="0">
                <a:solidFill>
                  <a:srgbClr val="002060"/>
                </a:solidFill>
              </a:rPr>
              <a:t> of </a:t>
            </a:r>
            <a:r>
              <a:rPr lang="fr-FR" sz="1000" dirty="0" err="1" smtClean="0">
                <a:solidFill>
                  <a:srgbClr val="002060"/>
                </a:solidFill>
              </a:rPr>
              <a:t>powder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821943" y="1282633"/>
            <a:ext cx="1816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2060"/>
                </a:solidFill>
              </a:rPr>
              <a:t>n</a:t>
            </a:r>
            <a:r>
              <a:rPr lang="fr-FR" sz="1000" dirty="0" smtClean="0">
                <a:solidFill>
                  <a:srgbClr val="002060"/>
                </a:solidFill>
              </a:rPr>
              <a:t>-hexane adsorption </a:t>
            </a:r>
            <a:r>
              <a:rPr lang="fr-FR" sz="1000" dirty="0" err="1" smtClean="0">
                <a:solidFill>
                  <a:srgbClr val="002060"/>
                </a:solidFill>
              </a:rPr>
              <a:t>isotherms</a:t>
            </a:r>
            <a:r>
              <a:rPr lang="fr-FR" sz="1000" dirty="0" smtClean="0">
                <a:solidFill>
                  <a:srgbClr val="002060"/>
                </a:solidFill>
              </a:rPr>
              <a:t> at 25 °C for </a:t>
            </a:r>
            <a:r>
              <a:rPr lang="fr-FR" sz="1000" dirty="0" err="1" smtClean="0">
                <a:solidFill>
                  <a:srgbClr val="002060"/>
                </a:solidFill>
              </a:rPr>
              <a:t>different</a:t>
            </a:r>
            <a:r>
              <a:rPr lang="fr-FR" sz="1000" dirty="0" smtClean="0">
                <a:solidFill>
                  <a:srgbClr val="002060"/>
                </a:solidFill>
              </a:rPr>
              <a:t> formulations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1808446" y="4300198"/>
            <a:ext cx="819927" cy="213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8013142" y="3901390"/>
            <a:ext cx="20549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fr-FR" sz="1400" b="1" dirty="0" smtClean="0">
                <a:solidFill>
                  <a:srgbClr val="002060"/>
                </a:solidFill>
              </a:rPr>
              <a:t>Pellets </a:t>
            </a:r>
            <a:r>
              <a:rPr lang="fr-FR" sz="1400" b="1" dirty="0" err="1" smtClean="0">
                <a:solidFill>
                  <a:srgbClr val="002060"/>
                </a:solidFill>
              </a:rPr>
              <a:t>with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several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zeolites</a:t>
            </a:r>
            <a:r>
              <a:rPr lang="fr-FR" sz="1400" b="1" dirty="0" smtClean="0">
                <a:solidFill>
                  <a:srgbClr val="002060"/>
                </a:solidFill>
              </a:rPr>
              <a:t> = </a:t>
            </a:r>
            <a:r>
              <a:rPr lang="fr-FR" sz="1400" b="1" dirty="0" err="1" smtClean="0">
                <a:solidFill>
                  <a:srgbClr val="002060"/>
                </a:solidFill>
              </a:rPr>
              <a:t>wider</a:t>
            </a:r>
            <a:r>
              <a:rPr lang="fr-FR" sz="1400" b="1" dirty="0" smtClean="0">
                <a:solidFill>
                  <a:srgbClr val="002060"/>
                </a:solidFill>
              </a:rPr>
              <a:t> range of </a:t>
            </a:r>
            <a:r>
              <a:rPr lang="fr-FR" sz="1400" b="1" dirty="0" err="1" smtClean="0">
                <a:solidFill>
                  <a:srgbClr val="002060"/>
                </a:solidFill>
              </a:rPr>
              <a:t>molecules</a:t>
            </a:r>
            <a:r>
              <a:rPr lang="fr-FR" sz="1400" b="1" dirty="0" smtClean="0">
                <a:solidFill>
                  <a:srgbClr val="002060"/>
                </a:solidFill>
              </a:rPr>
              <a:t> to </a:t>
            </a:r>
            <a:r>
              <a:rPr lang="fr-FR" sz="1400" b="1" dirty="0" err="1" smtClean="0">
                <a:solidFill>
                  <a:srgbClr val="002060"/>
                </a:solidFill>
              </a:rPr>
              <a:t>be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trapped</a:t>
            </a:r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681" y="3433394"/>
            <a:ext cx="2564541" cy="15898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993" y="3451864"/>
            <a:ext cx="2646378" cy="1516699"/>
          </a:xfrm>
          <a:prstGeom prst="rect">
            <a:avLst/>
          </a:prstGeom>
        </p:spPr>
      </p:pic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1455296" y="3944549"/>
            <a:ext cx="1533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fr-FR" sz="1000" b="1" dirty="0" err="1" smtClean="0">
                <a:solidFill>
                  <a:srgbClr val="002060"/>
                </a:solidFill>
              </a:rPr>
              <a:t>Chemcam</a:t>
            </a:r>
            <a:r>
              <a:rPr lang="fr-FR" sz="1000" b="1" dirty="0" smtClean="0">
                <a:solidFill>
                  <a:srgbClr val="002060"/>
                </a:solidFill>
              </a:rPr>
              <a:t>/</a:t>
            </a:r>
            <a:r>
              <a:rPr lang="fr-FR" sz="1000" b="1" dirty="0" err="1" smtClean="0">
                <a:solidFill>
                  <a:srgbClr val="002060"/>
                </a:solidFill>
              </a:rPr>
              <a:t>Supercam</a:t>
            </a:r>
            <a:r>
              <a:rPr lang="fr-FR" sz="1000" b="1" dirty="0" smtClean="0">
                <a:solidFill>
                  <a:srgbClr val="002060"/>
                </a:solidFill>
              </a:rPr>
              <a:t> laser </a:t>
            </a:r>
            <a:r>
              <a:rPr lang="fr-FR" sz="1000" b="1" dirty="0" err="1" smtClean="0">
                <a:solidFill>
                  <a:srgbClr val="002060"/>
                </a:solidFill>
              </a:rPr>
              <a:t>cavity</a:t>
            </a:r>
            <a:endParaRPr lang="fr-FR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111697" y="807825"/>
            <a:ext cx="184731" cy="57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dirty="0" smtClean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fr-FR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6090" y="557502"/>
            <a:ext cx="8749709" cy="369332"/>
          </a:xfrm>
        </p:spPr>
        <p:txBody>
          <a:bodyPr/>
          <a:lstStyle/>
          <a:p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6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11760" y="1814983"/>
            <a:ext cx="3146425" cy="18923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879498" y="1735913"/>
            <a:ext cx="2647305" cy="2078235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617683" y="1448332"/>
            <a:ext cx="3176270" cy="2557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5825" y="3944129"/>
            <a:ext cx="3396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rgbClr val="002060"/>
                </a:solidFill>
              </a:rPr>
              <a:t>Solide line = pressure </a:t>
            </a:r>
            <a:r>
              <a:rPr lang="fr-FR" sz="1000" dirty="0">
                <a:solidFill>
                  <a:srgbClr val="002060"/>
                </a:solidFill>
              </a:rPr>
              <a:t>profile </a:t>
            </a:r>
            <a:r>
              <a:rPr lang="fr-FR" sz="1000" dirty="0" err="1" smtClean="0">
                <a:solidFill>
                  <a:srgbClr val="002060"/>
                </a:solidFill>
              </a:rPr>
              <a:t>during</a:t>
            </a:r>
            <a:r>
              <a:rPr lang="fr-FR" sz="1000" dirty="0" smtClean="0">
                <a:solidFill>
                  <a:srgbClr val="002060"/>
                </a:solidFill>
              </a:rPr>
              <a:t> </a:t>
            </a:r>
            <a:r>
              <a:rPr lang="fr-FR" sz="1000" dirty="0">
                <a:solidFill>
                  <a:srgbClr val="002060"/>
                </a:solidFill>
              </a:rPr>
              <a:t>an </a:t>
            </a:r>
            <a:r>
              <a:rPr lang="fr-FR" sz="1000" dirty="0" smtClean="0">
                <a:solidFill>
                  <a:srgbClr val="002060"/>
                </a:solidFill>
              </a:rPr>
              <a:t>adsorption </a:t>
            </a:r>
            <a:r>
              <a:rPr lang="en-US" sz="1000" dirty="0" smtClean="0">
                <a:solidFill>
                  <a:srgbClr val="002060"/>
                </a:solidFill>
              </a:rPr>
              <a:t>test under </a:t>
            </a:r>
            <a:r>
              <a:rPr lang="en-US" sz="1000" dirty="0">
                <a:solidFill>
                  <a:srgbClr val="002060"/>
                </a:solidFill>
              </a:rPr>
              <a:t>a constant </a:t>
            </a:r>
            <a:r>
              <a:rPr lang="en-US" sz="1000" dirty="0" smtClean="0">
                <a:solidFill>
                  <a:srgbClr val="002060"/>
                </a:solidFill>
              </a:rPr>
              <a:t>water vapor </a:t>
            </a:r>
            <a:r>
              <a:rPr lang="en-US" sz="1000" dirty="0">
                <a:solidFill>
                  <a:srgbClr val="002060"/>
                </a:solidFill>
              </a:rPr>
              <a:t>flow at </a:t>
            </a:r>
            <a:r>
              <a:rPr lang="en-US" sz="1000" dirty="0" smtClean="0">
                <a:solidFill>
                  <a:srgbClr val="002060"/>
                </a:solidFill>
              </a:rPr>
              <a:t>RT</a:t>
            </a:r>
          </a:p>
          <a:p>
            <a:r>
              <a:rPr lang="en-US" sz="1000" dirty="0" smtClean="0">
                <a:solidFill>
                  <a:srgbClr val="002060"/>
                </a:solidFill>
              </a:rPr>
              <a:t>Dashed line = pressure without getter</a:t>
            </a:r>
          </a:p>
          <a:p>
            <a:r>
              <a:rPr lang="en-US" sz="1000" dirty="0">
                <a:solidFill>
                  <a:srgbClr val="002060"/>
                </a:solidFill>
              </a:rPr>
              <a:t>H</a:t>
            </a:r>
            <a:r>
              <a:rPr lang="en-US" sz="1000" dirty="0" smtClean="0">
                <a:solidFill>
                  <a:srgbClr val="002060"/>
                </a:solidFill>
              </a:rPr>
              <a:t>atched </a:t>
            </a:r>
            <a:r>
              <a:rPr lang="en-US" sz="1000" dirty="0">
                <a:solidFill>
                  <a:srgbClr val="002060"/>
                </a:solidFill>
              </a:rPr>
              <a:t>area </a:t>
            </a:r>
            <a:r>
              <a:rPr lang="en-US" sz="1000" dirty="0" smtClean="0">
                <a:solidFill>
                  <a:srgbClr val="002060"/>
                </a:solidFill>
              </a:rPr>
              <a:t>= the </a:t>
            </a:r>
            <a:r>
              <a:rPr lang="fr-FR" sz="1000" dirty="0" smtClean="0">
                <a:solidFill>
                  <a:srgbClr val="002060"/>
                </a:solidFill>
              </a:rPr>
              <a:t>14-months </a:t>
            </a:r>
            <a:r>
              <a:rPr lang="fr-FR" sz="1000" dirty="0">
                <a:solidFill>
                  <a:srgbClr val="002060"/>
                </a:solidFill>
              </a:rPr>
              <a:t>SEIS-</a:t>
            </a:r>
            <a:r>
              <a:rPr lang="fr-FR" sz="1000" dirty="0" err="1">
                <a:solidFill>
                  <a:srgbClr val="002060"/>
                </a:solidFill>
              </a:rPr>
              <a:t>equivalent</a:t>
            </a:r>
            <a:r>
              <a:rPr lang="fr-FR" sz="1000" dirty="0">
                <a:solidFill>
                  <a:srgbClr val="002060"/>
                </a:solidFill>
              </a:rPr>
              <a:t> </a:t>
            </a:r>
            <a:r>
              <a:rPr lang="fr-FR" sz="1000" dirty="0" smtClean="0">
                <a:solidFill>
                  <a:srgbClr val="002060"/>
                </a:solidFill>
              </a:rPr>
              <a:t>time</a:t>
            </a:r>
          </a:p>
          <a:p>
            <a:r>
              <a:rPr lang="en-US" sz="1000" dirty="0" smtClean="0">
                <a:solidFill>
                  <a:srgbClr val="002060"/>
                </a:solidFill>
              </a:rPr>
              <a:t>Dotted </a:t>
            </a:r>
            <a:r>
              <a:rPr lang="en-US" sz="1000" dirty="0">
                <a:solidFill>
                  <a:srgbClr val="002060"/>
                </a:solidFill>
              </a:rPr>
              <a:t>line </a:t>
            </a:r>
            <a:r>
              <a:rPr lang="en-US" sz="1000" dirty="0" smtClean="0">
                <a:solidFill>
                  <a:srgbClr val="002060"/>
                </a:solidFill>
              </a:rPr>
              <a:t>= pressure </a:t>
            </a:r>
            <a:r>
              <a:rPr lang="fr-FR" sz="1000" dirty="0" smtClean="0">
                <a:solidFill>
                  <a:srgbClr val="002060"/>
                </a:solidFill>
              </a:rPr>
              <a:t>budget </a:t>
            </a:r>
            <a:r>
              <a:rPr lang="fr-FR" sz="1000" dirty="0">
                <a:solidFill>
                  <a:srgbClr val="002060"/>
                </a:solidFill>
              </a:rPr>
              <a:t>allocation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43" y="3814148"/>
            <a:ext cx="3560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Different views (</a:t>
            </a:r>
            <a:r>
              <a:rPr lang="en-US" sz="1000" dirty="0" err="1" smtClean="0">
                <a:solidFill>
                  <a:srgbClr val="002060"/>
                </a:solidFill>
              </a:rPr>
              <a:t>a,b,c</a:t>
            </a:r>
            <a:r>
              <a:rPr lang="en-US" sz="1000" dirty="0" smtClean="0">
                <a:solidFill>
                  <a:srgbClr val="002060"/>
                </a:solidFill>
              </a:rPr>
              <a:t>) of the central getter assembly, and the development getter (d) unit adjacent to a ZLA composite molded in the canister shape</a:t>
            </a:r>
            <a:endParaRPr lang="fr-FR" sz="5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26090" y="926834"/>
            <a:ext cx="841844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dirty="0" smtClean="0">
                <a:solidFill>
                  <a:srgbClr val="002060"/>
                </a:solidFill>
              </a:rPr>
              <a:t>How to use </a:t>
            </a:r>
            <a:r>
              <a:rPr lang="fr-FR" sz="1400" dirty="0" err="1" smtClean="0">
                <a:solidFill>
                  <a:srgbClr val="002060"/>
                </a:solidFill>
              </a:rPr>
              <a:t>it</a:t>
            </a:r>
            <a:r>
              <a:rPr lang="fr-FR" sz="1400" dirty="0" smtClean="0">
                <a:solidFill>
                  <a:srgbClr val="002060"/>
                </a:solidFill>
              </a:rPr>
              <a:t> in satellite ?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b="1" dirty="0" smtClean="0">
                <a:solidFill>
                  <a:srgbClr val="002060"/>
                </a:solidFill>
              </a:rPr>
              <a:t>#3: </a:t>
            </a:r>
            <a:r>
              <a:rPr lang="fr-FR" sz="1400" b="1" dirty="0" err="1" smtClean="0">
                <a:solidFill>
                  <a:srgbClr val="002060"/>
                </a:solidFill>
              </a:rPr>
              <a:t>Aerogel</a:t>
            </a:r>
            <a:r>
              <a:rPr lang="fr-FR" sz="1400" b="1" dirty="0" smtClean="0">
                <a:solidFill>
                  <a:srgbClr val="002060"/>
                </a:solidFill>
              </a:rPr>
              <a:t> (JPL/CNES)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038" y="3891092"/>
            <a:ext cx="1832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rgbClr val="002060"/>
                </a:solidFill>
              </a:rPr>
              <a:t>Flight instrument plate </a:t>
            </a:r>
            <a:r>
              <a:rPr lang="fr-FR" sz="1000" dirty="0" err="1">
                <a:solidFill>
                  <a:srgbClr val="002060"/>
                </a:solidFill>
              </a:rPr>
              <a:t>with</a:t>
            </a:r>
            <a:r>
              <a:rPr lang="fr-FR" sz="1000" dirty="0">
                <a:solidFill>
                  <a:srgbClr val="002060"/>
                </a:solidFill>
              </a:rPr>
              <a:t> </a:t>
            </a:r>
            <a:r>
              <a:rPr lang="fr-FR" sz="1000" dirty="0" err="1">
                <a:solidFill>
                  <a:srgbClr val="002060"/>
                </a:solidFill>
              </a:rPr>
              <a:t>assembled</a:t>
            </a:r>
            <a:r>
              <a:rPr lang="fr-FR" sz="1000" dirty="0">
                <a:solidFill>
                  <a:srgbClr val="002060"/>
                </a:solidFill>
              </a:rPr>
              <a:t> getters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821" y="5263782"/>
            <a:ext cx="681128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002060"/>
                </a:solidFill>
              </a:rPr>
              <a:t>M.P</a:t>
            </a:r>
            <a:r>
              <a:rPr lang="en-US" sz="600" dirty="0">
                <a:solidFill>
                  <a:srgbClr val="002060"/>
                </a:solidFill>
              </a:rPr>
              <a:t>. Petkov, S.M. </a:t>
            </a:r>
            <a:r>
              <a:rPr lang="en-US" sz="600" dirty="0" err="1">
                <a:solidFill>
                  <a:srgbClr val="002060"/>
                </a:solidFill>
              </a:rPr>
              <a:t>Jone</a:t>
            </a:r>
            <a:r>
              <a:rPr lang="en-US" sz="600" dirty="0">
                <a:solidFill>
                  <a:srgbClr val="002060"/>
                </a:solidFill>
              </a:rPr>
              <a:t>, G.E. Voecks et al. Development of the Primary Sorption Pump for the SEIS Seismometer of the </a:t>
            </a:r>
            <a:r>
              <a:rPr lang="en-US" sz="600" dirty="0" err="1">
                <a:solidFill>
                  <a:srgbClr val="002060"/>
                </a:solidFill>
              </a:rPr>
              <a:t>InSight</a:t>
            </a:r>
            <a:r>
              <a:rPr lang="en-US" sz="600" dirty="0">
                <a:solidFill>
                  <a:srgbClr val="002060"/>
                </a:solidFill>
              </a:rPr>
              <a:t> Mission to Mars. Space </a:t>
            </a:r>
            <a:r>
              <a:rPr lang="en-US" sz="600" dirty="0" err="1">
                <a:solidFill>
                  <a:srgbClr val="002060"/>
                </a:solidFill>
              </a:rPr>
              <a:t>Sci</a:t>
            </a:r>
            <a:r>
              <a:rPr lang="en-US" sz="600" dirty="0">
                <a:solidFill>
                  <a:srgbClr val="002060"/>
                </a:solidFill>
              </a:rPr>
              <a:t> Rev, Vol. 214, 2018, 112</a:t>
            </a:r>
            <a:endParaRPr lang="fr-FR" sz="600" dirty="0">
              <a:solidFill>
                <a:srgbClr val="002060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15535" y="4718958"/>
            <a:ext cx="6000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fr-FR" sz="1400" b="1" dirty="0" smtClean="0">
                <a:solidFill>
                  <a:srgbClr val="002060"/>
                </a:solidFill>
              </a:rPr>
              <a:t>SEIS instrument (</a:t>
            </a:r>
            <a:r>
              <a:rPr lang="fr-FR" sz="1400" b="1" dirty="0" err="1" smtClean="0">
                <a:solidFill>
                  <a:srgbClr val="002060"/>
                </a:solidFill>
              </a:rPr>
              <a:t>InSight</a:t>
            </a:r>
            <a:r>
              <a:rPr lang="fr-FR" sz="1400" b="1" dirty="0" smtClean="0">
                <a:solidFill>
                  <a:srgbClr val="002060"/>
                </a:solidFill>
              </a:rPr>
              <a:t> Mars </a:t>
            </a:r>
            <a:r>
              <a:rPr lang="fr-FR" sz="1400" b="1" dirty="0" err="1" smtClean="0">
                <a:solidFill>
                  <a:srgbClr val="002060"/>
                </a:solidFill>
              </a:rPr>
              <a:t>lander</a:t>
            </a:r>
            <a:r>
              <a:rPr lang="fr-FR" sz="1400" b="1" dirty="0" smtClean="0">
                <a:solidFill>
                  <a:srgbClr val="002060"/>
                </a:solidFill>
              </a:rPr>
              <a:t>) </a:t>
            </a:r>
            <a:r>
              <a:rPr lang="fr-FR" sz="1400" b="1" dirty="0" err="1" smtClean="0">
                <a:solidFill>
                  <a:srgbClr val="002060"/>
                </a:solidFill>
              </a:rPr>
              <a:t>worked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very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well</a:t>
            </a:r>
            <a:r>
              <a:rPr lang="fr-FR" sz="1400" b="1" dirty="0" smtClean="0">
                <a:solidFill>
                  <a:srgbClr val="002060"/>
                </a:solidFill>
              </a:rPr>
              <a:t>: </a:t>
            </a:r>
            <a:r>
              <a:rPr lang="fr-FR" sz="1400" b="1" dirty="0" err="1" smtClean="0">
                <a:solidFill>
                  <a:srgbClr val="002060"/>
                </a:solidFill>
              </a:rPr>
              <a:t>detection</a:t>
            </a:r>
            <a:r>
              <a:rPr lang="fr-FR" sz="1400" b="1" dirty="0" smtClean="0">
                <a:solidFill>
                  <a:srgbClr val="002060"/>
                </a:solidFill>
              </a:rPr>
              <a:t> of </a:t>
            </a:r>
            <a:r>
              <a:rPr lang="fr-FR" sz="1400" b="1" dirty="0" err="1" smtClean="0">
                <a:solidFill>
                  <a:srgbClr val="002060"/>
                </a:solidFill>
              </a:rPr>
              <a:t>quakes</a:t>
            </a:r>
            <a:r>
              <a:rPr lang="fr-FR" sz="1400" b="1" dirty="0" smtClean="0">
                <a:solidFill>
                  <a:srgbClr val="002060"/>
                </a:solidFill>
              </a:rPr>
              <a:t> on Mars</a:t>
            </a:r>
            <a:endParaRPr lang="fr-F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23" y="3394657"/>
            <a:ext cx="2455010" cy="1715599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" y="0"/>
            <a:ext cx="497168" cy="4486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111697" y="807825"/>
            <a:ext cx="184731" cy="575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dirty="0" smtClean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algn="ctr"/>
            <a:endParaRPr lang="fr-FR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26090" y="557502"/>
            <a:ext cx="8749709" cy="369332"/>
          </a:xfrm>
        </p:spPr>
        <p:txBody>
          <a:bodyPr/>
          <a:lstStyle/>
          <a:p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64" name="Sous-titre 2"/>
          <p:cNvSpPr>
            <a:spLocks noGrp="1"/>
          </p:cNvSpPr>
          <p:nvPr/>
        </p:nvSpPr>
        <p:spPr>
          <a:xfrm>
            <a:off x="228543" y="245993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Porous materials </a:t>
            </a:r>
            <a:r>
              <a:rPr lang="en-US" dirty="0" smtClean="0"/>
              <a:t>for trapping and detection of space contaminants </a:t>
            </a:r>
            <a:r>
              <a:rPr lang="fr-FR" dirty="0" smtClean="0"/>
              <a:t>– CCMPP 2023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4"/>
          <a:stretch>
            <a:fillRect/>
          </a:stretch>
        </p:blipFill>
        <p:spPr>
          <a:xfrm>
            <a:off x="882504" y="1834678"/>
            <a:ext cx="4018456" cy="1347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090" y="5154401"/>
            <a:ext cx="8907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Diboune,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Nouali,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Soulard,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Patarin,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Rioland,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Faye,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T. J.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Daou, </a:t>
            </a:r>
            <a:r>
              <a:rPr lang="en-US" sz="6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Black zeolite coatings for stray light reduction and in-orbit molecular </a:t>
            </a:r>
            <a:r>
              <a:rPr lang="en-US" sz="6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decontamination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Microporous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Mesoporous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Mater.,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Vol. 359, 2023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112654</a:t>
            </a:r>
          </a:p>
          <a:p>
            <a:pPr algn="just">
              <a:spcAft>
                <a:spcPts val="0"/>
              </a:spcAft>
            </a:pP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M. Diboune, H. Nouali, M. Soulard, J. Patarin, G. Rioland, D. Faye, T. J.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Daou,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Efficient </a:t>
            </a:r>
            <a:r>
              <a:rPr lang="fr-FR" sz="600" dirty="0" err="1">
                <a:solidFill>
                  <a:srgbClr val="002060"/>
                </a:solidFill>
                <a:latin typeface="+mj-lt"/>
              </a:rPr>
              <a:t>Removal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 of Volatile </a:t>
            </a:r>
            <a:r>
              <a:rPr lang="fr-FR" sz="600" dirty="0" err="1">
                <a:solidFill>
                  <a:srgbClr val="002060"/>
                </a:solidFill>
                <a:latin typeface="+mj-lt"/>
              </a:rPr>
              <a:t>Organic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 Compounds by FAU-Type </a:t>
            </a:r>
            <a:r>
              <a:rPr lang="fr-FR" sz="600" dirty="0" err="1">
                <a:solidFill>
                  <a:srgbClr val="002060"/>
                </a:solidFill>
                <a:latin typeface="+mj-lt"/>
              </a:rPr>
              <a:t>Zeolite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600" dirty="0" err="1">
                <a:solidFill>
                  <a:srgbClr val="002060"/>
                </a:solidFill>
                <a:latin typeface="+mj-lt"/>
              </a:rPr>
              <a:t>Coatings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fr-FR" sz="600" i="1" dirty="0" err="1">
                <a:solidFill>
                  <a:srgbClr val="002060"/>
                </a:solidFill>
                <a:latin typeface="+mj-lt"/>
              </a:rPr>
              <a:t>Molecules</a:t>
            </a:r>
            <a:r>
              <a:rPr lang="fr-FR" sz="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600" dirty="0" smtClean="0">
                <a:solidFill>
                  <a:srgbClr val="002060"/>
                </a:solidFill>
                <a:latin typeface="+mj-lt"/>
              </a:rPr>
              <a:t>Vol. 25, 2020, 3336.</a:t>
            </a:r>
          </a:p>
          <a:p>
            <a:pPr algn="just">
              <a:spcAft>
                <a:spcPts val="0"/>
              </a:spcAft>
            </a:pP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M. Diboune, H. Nouali, M. Soulard, J. Patarin, G. Rioland, D. Faye, T. J. 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Daou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Green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hybrid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zeolite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coatings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on-orbit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molecular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decontamination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600" dirty="0" err="1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Microporous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fr-FR" sz="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Mesoporous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" dirty="0" err="1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fr-FR" sz="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Vol. 307, 2020, 110478</a:t>
            </a:r>
            <a:r>
              <a:rPr lang="fr-FR" sz="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6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26090" y="926834"/>
            <a:ext cx="8418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1400" dirty="0" smtClean="0">
                <a:solidFill>
                  <a:srgbClr val="002060"/>
                </a:solidFill>
              </a:rPr>
              <a:t>How to use </a:t>
            </a:r>
            <a:r>
              <a:rPr lang="fr-FR" sz="1400" dirty="0" err="1" smtClean="0">
                <a:solidFill>
                  <a:srgbClr val="002060"/>
                </a:solidFill>
              </a:rPr>
              <a:t>it</a:t>
            </a:r>
            <a:r>
              <a:rPr lang="fr-FR" sz="1400" dirty="0" smtClean="0">
                <a:solidFill>
                  <a:srgbClr val="002060"/>
                </a:solidFill>
              </a:rPr>
              <a:t> in satellite ? 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1400" b="1" dirty="0" smtClean="0">
                <a:solidFill>
                  <a:srgbClr val="002060"/>
                </a:solidFill>
              </a:rPr>
              <a:t>#4: </a:t>
            </a:r>
            <a:r>
              <a:rPr lang="fr-FR" sz="1400" b="1" dirty="0" err="1">
                <a:solidFill>
                  <a:srgbClr val="002060"/>
                </a:solidFill>
              </a:rPr>
              <a:t>Paints</a:t>
            </a:r>
            <a:r>
              <a:rPr lang="fr-FR" sz="1400" b="1" dirty="0">
                <a:solidFill>
                  <a:srgbClr val="002060"/>
                </a:solidFill>
              </a:rPr>
              <a:t> (IS2M/CNES)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900" y="1548508"/>
            <a:ext cx="3070938" cy="22265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7911" y="1489731"/>
            <a:ext cx="3712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SEM images of a zeolite paint based on a mixture of commercial binders + zeolite + solvent</a:t>
            </a:r>
            <a:endParaRPr lang="fr-FR" sz="5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11" y="3723440"/>
            <a:ext cx="2138675" cy="120341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453818" y="1110814"/>
            <a:ext cx="278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2060"/>
                </a:solidFill>
              </a:rPr>
              <a:t>N</a:t>
            </a:r>
            <a:r>
              <a:rPr lang="fr-FR" sz="1000" baseline="-25000" dirty="0" smtClean="0">
                <a:solidFill>
                  <a:srgbClr val="002060"/>
                </a:solidFill>
              </a:rPr>
              <a:t>2</a:t>
            </a:r>
            <a:r>
              <a:rPr lang="fr-FR" sz="1000" dirty="0" smtClean="0">
                <a:solidFill>
                  <a:srgbClr val="002060"/>
                </a:solidFill>
              </a:rPr>
              <a:t> adsorption </a:t>
            </a:r>
            <a:r>
              <a:rPr lang="fr-FR" sz="1000" dirty="0" err="1" smtClean="0">
                <a:solidFill>
                  <a:srgbClr val="002060"/>
                </a:solidFill>
              </a:rPr>
              <a:t>isotherms</a:t>
            </a:r>
            <a:r>
              <a:rPr lang="fr-FR" sz="1000" dirty="0">
                <a:solidFill>
                  <a:srgbClr val="002060"/>
                </a:solidFill>
              </a:rPr>
              <a:t> at 77 K of </a:t>
            </a:r>
            <a:r>
              <a:rPr lang="fr-FR" sz="1000" dirty="0" err="1" smtClean="0">
                <a:solidFill>
                  <a:srgbClr val="002060"/>
                </a:solidFill>
              </a:rPr>
              <a:t>different</a:t>
            </a:r>
            <a:r>
              <a:rPr lang="fr-FR" sz="1000" dirty="0" smtClean="0">
                <a:solidFill>
                  <a:srgbClr val="002060"/>
                </a:solidFill>
              </a:rPr>
              <a:t> </a:t>
            </a:r>
            <a:r>
              <a:rPr lang="fr-FR" sz="1000" dirty="0" err="1" smtClean="0">
                <a:solidFill>
                  <a:srgbClr val="002060"/>
                </a:solidFill>
              </a:rPr>
              <a:t>paint</a:t>
            </a:r>
            <a:r>
              <a:rPr lang="fr-FR" sz="1000" dirty="0" smtClean="0">
                <a:solidFill>
                  <a:srgbClr val="002060"/>
                </a:solidFill>
              </a:rPr>
              <a:t> formulations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543" y="3477219"/>
            <a:ext cx="37128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Final result </a:t>
            </a:r>
            <a:r>
              <a:rPr lang="en-US" sz="1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addition of black pigment for </a:t>
            </a:r>
            <a:r>
              <a:rPr lang="en-US" sz="10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straylight</a:t>
            </a:r>
            <a:endParaRPr lang="fr-FR" sz="5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3185238" y="4181062"/>
            <a:ext cx="819927" cy="213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840405" y="4066114"/>
            <a:ext cx="28722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</a:pPr>
            <a:r>
              <a:rPr lang="fr-FR" sz="1400" b="1" dirty="0" err="1" smtClean="0">
                <a:solidFill>
                  <a:srgbClr val="002060"/>
                </a:solidFill>
              </a:rPr>
              <a:t>Paints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used</a:t>
            </a:r>
            <a:r>
              <a:rPr lang="fr-FR" sz="1400" b="1" dirty="0" smtClean="0">
                <a:solidFill>
                  <a:srgbClr val="002060"/>
                </a:solidFill>
              </a:rPr>
              <a:t> in vacuum </a:t>
            </a:r>
            <a:r>
              <a:rPr lang="fr-FR" sz="1400" b="1" dirty="0" err="1" smtClean="0">
                <a:solidFill>
                  <a:srgbClr val="002060"/>
                </a:solidFill>
              </a:rPr>
              <a:t>chamber</a:t>
            </a:r>
            <a:r>
              <a:rPr lang="fr-FR" sz="1400" b="1" dirty="0" smtClean="0">
                <a:solidFill>
                  <a:srgbClr val="002060"/>
                </a:solidFill>
              </a:rPr>
              <a:t> (bake-out, TVAC…) to </a:t>
            </a:r>
            <a:r>
              <a:rPr lang="fr-FR" sz="1400" b="1" dirty="0" err="1" smtClean="0">
                <a:solidFill>
                  <a:srgbClr val="002060"/>
                </a:solidFill>
              </a:rPr>
              <a:t>protect</a:t>
            </a:r>
            <a:r>
              <a:rPr lang="fr-FR" sz="1400" b="1" dirty="0" smtClean="0">
                <a:solidFill>
                  <a:srgbClr val="002060"/>
                </a:solidFill>
              </a:rPr>
              <a:t> sensitive surfaces</a:t>
            </a:r>
            <a:endParaRPr lang="fr-F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0a2472-efc4-4fa9-806c-5000036cce56">
      <Terms xmlns="http://schemas.microsoft.com/office/infopath/2007/PartnerControls"/>
    </lcf76f155ced4ddcb4097134ff3c332f>
    <TaxCatchAll xmlns="d683b4b1-f43f-4114-9370-8d0bd2b1ca1b" xsi:nil="true"/>
    <Notes xmlns="410a2472-efc4-4fa9-806c-5000036cce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82A82E76B3841A9DDF37928528FAC" ma:contentTypeVersion="13" ma:contentTypeDescription="Create a new document." ma:contentTypeScope="" ma:versionID="e2cdc8d26c7adfa68b8b0c72cdd2dca8">
  <xsd:schema xmlns:xsd="http://www.w3.org/2001/XMLSchema" xmlns:xs="http://www.w3.org/2001/XMLSchema" xmlns:p="http://schemas.microsoft.com/office/2006/metadata/properties" xmlns:ns2="410a2472-efc4-4fa9-806c-5000036cce56" xmlns:ns3="d683b4b1-f43f-4114-9370-8d0bd2b1ca1b" targetNamespace="http://schemas.microsoft.com/office/2006/metadata/properties" ma:root="true" ma:fieldsID="d6b37bcf22055abaa8a30ae6cae2ad9c" ns2:_="" ns3:_="">
    <xsd:import namespace="410a2472-efc4-4fa9-806c-5000036cce56"/>
    <xsd:import namespace="d683b4b1-f43f-4114-9370-8d0bd2b1c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a2472-efc4-4fa9-806c-5000036cc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3b4b1-f43f-4114-9370-8d0bd2b1ca1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f72471a-9020-4220-ac1e-397eeb7ba843}" ma:internalName="TaxCatchAll" ma:showField="CatchAllData" ma:web="d683b4b1-f43f-4114-9370-8d0bd2b1c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6A867-4093-432E-8127-59A54A2971D7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1480e229-d1f0-4dea-859f-b8c45efabb7a"/>
    <ds:schemaRef ds:uri="http://schemas.openxmlformats.org/package/2006/metadata/core-properties"/>
    <ds:schemaRef ds:uri="d98edb7b-4b69-42c3-ba31-f9a07c1e3c46"/>
    <ds:schemaRef ds:uri="c04198d5-9d41-4f87-9c9b-25c9d99d68b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39E94E-D61C-442A-A139-7C2D9AC7C0F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14681</TotalTime>
  <Words>2313</Words>
  <Application>Microsoft Office PowerPoint</Application>
  <PresentationFormat>Personnalisé</PresentationFormat>
  <Paragraphs>265</Paragraphs>
  <Slides>17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Monotype Sorts</vt:lpstr>
      <vt:lpstr>Times New Roman</vt:lpstr>
      <vt:lpstr>Wingdings</vt:lpstr>
      <vt:lpstr>ヒラギノ角ゴ Pro W3</vt:lpstr>
      <vt:lpstr>CNES - Diapos Titre</vt:lpstr>
      <vt:lpstr>CNES - Sommaires</vt:lpstr>
      <vt:lpstr>CNES - Texte</vt:lpstr>
      <vt:lpstr>Image bitmap</vt:lpstr>
      <vt:lpstr>Porous materials for trapping and detection of space contaminants</vt:lpstr>
      <vt:lpstr>Table of contents</vt:lpstr>
      <vt:lpstr>Introduction</vt:lpstr>
      <vt:lpstr>Trapping</vt:lpstr>
      <vt:lpstr>Trapping</vt:lpstr>
      <vt:lpstr>Trapping</vt:lpstr>
      <vt:lpstr>Trapping</vt:lpstr>
      <vt:lpstr>Trapping</vt:lpstr>
      <vt:lpstr>Trapping</vt:lpstr>
      <vt:lpstr>Detection</vt:lpstr>
      <vt:lpstr>Detection</vt:lpstr>
      <vt:lpstr>Detection</vt:lpstr>
      <vt:lpstr>Detection</vt:lpstr>
      <vt:lpstr>Adsorption: DVS</vt:lpstr>
      <vt:lpstr>MIL-101(Cr)@QCM for D4 sensing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PEIRE</dc:creator>
  <cp:lastModifiedBy>Rioland Guillaume</cp:lastModifiedBy>
  <cp:revision>768</cp:revision>
  <cp:lastPrinted>2017-05-14T20:42:22Z</cp:lastPrinted>
  <dcterms:created xsi:type="dcterms:W3CDTF">2017-04-10T17:55:28Z</dcterms:created>
  <dcterms:modified xsi:type="dcterms:W3CDTF">2023-07-27T11:28:20Z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26;#Kourou|10e6e4f8-5444-4c46-91d9-1d88f2248fca;#1;# Paris 2|e5d5a7c2-9e1f-49dd-b608-1d310d9817dc;#8;# Paris|808df145-e770-4e55-a124-c99bdc3fc87b;#2;# Toulouse|4631c293-d816-4767-8a32-a2fe4467ee72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0x01010011A82A82E76B3841A9DDF37928528FAC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</Properties>
</file>